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49"/>
  </p:notesMasterIdLst>
  <p:sldIdLst>
    <p:sldId id="752" r:id="rId2"/>
    <p:sldId id="353" r:id="rId3"/>
    <p:sldId id="2147375389" r:id="rId4"/>
    <p:sldId id="267" r:id="rId5"/>
    <p:sldId id="718" r:id="rId6"/>
    <p:sldId id="719" r:id="rId7"/>
    <p:sldId id="728" r:id="rId8"/>
    <p:sldId id="730" r:id="rId9"/>
    <p:sldId id="731" r:id="rId10"/>
    <p:sldId id="729" r:id="rId11"/>
    <p:sldId id="732" r:id="rId12"/>
    <p:sldId id="733" r:id="rId13"/>
    <p:sldId id="734" r:id="rId14"/>
    <p:sldId id="736" r:id="rId15"/>
    <p:sldId id="735" r:id="rId16"/>
    <p:sldId id="2147375387" r:id="rId17"/>
    <p:sldId id="2147375412" r:id="rId18"/>
    <p:sldId id="757" r:id="rId19"/>
    <p:sldId id="2147375381" r:id="rId20"/>
    <p:sldId id="2147375382" r:id="rId21"/>
    <p:sldId id="2147375388" r:id="rId22"/>
    <p:sldId id="2147375386" r:id="rId23"/>
    <p:sldId id="743" r:id="rId24"/>
    <p:sldId id="738" r:id="rId25"/>
    <p:sldId id="739" r:id="rId26"/>
    <p:sldId id="2147375390" r:id="rId27"/>
    <p:sldId id="2147375391" r:id="rId28"/>
    <p:sldId id="2147375392" r:id="rId29"/>
    <p:sldId id="2147375393" r:id="rId30"/>
    <p:sldId id="2147375394" r:id="rId31"/>
    <p:sldId id="2147375395" r:id="rId32"/>
    <p:sldId id="2147375397" r:id="rId33"/>
    <p:sldId id="2147375398" r:id="rId34"/>
    <p:sldId id="2147375399" r:id="rId35"/>
    <p:sldId id="2147375396" r:id="rId36"/>
    <p:sldId id="2147375400" r:id="rId37"/>
    <p:sldId id="2147375401" r:id="rId38"/>
    <p:sldId id="2147375402" r:id="rId39"/>
    <p:sldId id="2147375403" r:id="rId40"/>
    <p:sldId id="2147375404" r:id="rId41"/>
    <p:sldId id="2147375405" r:id="rId42"/>
    <p:sldId id="2147375406" r:id="rId43"/>
    <p:sldId id="2147375407" r:id="rId44"/>
    <p:sldId id="2147375408" r:id="rId45"/>
    <p:sldId id="2147375409" r:id="rId46"/>
    <p:sldId id="2147375410" r:id="rId47"/>
    <p:sldId id="2147375411" r:id="rId48"/>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58" autoAdjust="0"/>
    <p:restoredTop sz="92565" autoAdjust="0"/>
  </p:normalViewPr>
  <p:slideViewPr>
    <p:cSldViewPr>
      <p:cViewPr varScale="1">
        <p:scale>
          <a:sx n="97" d="100"/>
          <a:sy n="97" d="100"/>
        </p:scale>
        <p:origin x="104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_rels/data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ata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FD207F99-DFC6-4C3A-8962-F26A1191E4F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52EBE35-AE87-49AF-BE88-242A6272DB6B}">
      <dgm:prSet/>
      <dgm:spPr/>
      <dgm:t>
        <a:bodyPr/>
        <a:lstStyle/>
        <a:p>
          <a:r>
            <a:rPr lang="en-US" dirty="0"/>
            <a:t>Either Parties may terminate a contract ”without consequences of any kind” for just cause (Art. 14.1)</a:t>
          </a:r>
        </a:p>
      </dgm:t>
    </dgm:pt>
    <dgm:pt modelId="{C5757DDC-0755-43C7-8970-6790EE48451A}" type="parTrans" cxnId="{E6BEA870-F60A-4659-960F-8108321DA931}">
      <dgm:prSet/>
      <dgm:spPr/>
      <dgm:t>
        <a:bodyPr/>
        <a:lstStyle/>
        <a:p>
          <a:endParaRPr lang="en-US"/>
        </a:p>
      </dgm:t>
    </dgm:pt>
    <dgm:pt modelId="{59732A9F-8641-4784-A80C-57F7BABC8432}" type="sibTrans" cxnId="{E6BEA870-F60A-4659-960F-8108321DA931}">
      <dgm:prSet/>
      <dgm:spPr/>
      <dgm:t>
        <a:bodyPr/>
        <a:lstStyle/>
        <a:p>
          <a:endParaRPr lang="en-US"/>
        </a:p>
      </dgm:t>
    </dgm:pt>
    <dgm:pt modelId="{10E05BB8-67E9-434F-A971-166A71689E71}">
      <dgm:prSet/>
      <dgm:spPr/>
      <dgm:t>
        <a:bodyPr/>
        <a:lstStyle/>
        <a:p>
          <a:r>
            <a:rPr lang="en-US"/>
            <a:t>“</a:t>
          </a:r>
          <a:r>
            <a:rPr lang="en-US" i="1"/>
            <a:t>Abusive</a:t>
          </a:r>
          <a:r>
            <a:rPr lang="en-US"/>
            <a:t>” Conduct (Art.14.2)</a:t>
          </a:r>
        </a:p>
      </dgm:t>
    </dgm:pt>
    <dgm:pt modelId="{5E50A21F-36C4-4C1D-9508-536898BD1A9F}" type="parTrans" cxnId="{9EF3E2E2-54F7-42D3-B27E-17B74000D94F}">
      <dgm:prSet/>
      <dgm:spPr/>
      <dgm:t>
        <a:bodyPr/>
        <a:lstStyle/>
        <a:p>
          <a:endParaRPr lang="en-US"/>
        </a:p>
      </dgm:t>
    </dgm:pt>
    <dgm:pt modelId="{5D2983B6-EC55-4E7B-ACBA-CDFEA5094845}" type="sibTrans" cxnId="{9EF3E2E2-54F7-42D3-B27E-17B74000D94F}">
      <dgm:prSet/>
      <dgm:spPr/>
      <dgm:t>
        <a:bodyPr/>
        <a:lstStyle/>
        <a:p>
          <a:endParaRPr lang="en-US"/>
        </a:p>
      </dgm:t>
    </dgm:pt>
    <dgm:pt modelId="{93F0CB9E-27E5-C446-B265-1B8AE0230355}" type="pres">
      <dgm:prSet presAssocID="{FD207F99-DFC6-4C3A-8962-F26A1191E4F4}" presName="linear" presStyleCnt="0">
        <dgm:presLayoutVars>
          <dgm:animLvl val="lvl"/>
          <dgm:resizeHandles val="exact"/>
        </dgm:presLayoutVars>
      </dgm:prSet>
      <dgm:spPr/>
    </dgm:pt>
    <dgm:pt modelId="{BBFCA893-BF6A-B647-B0E0-178DF8080955}" type="pres">
      <dgm:prSet presAssocID="{152EBE35-AE87-49AF-BE88-242A6272DB6B}" presName="parentText" presStyleLbl="node1" presStyleIdx="0" presStyleCnt="2">
        <dgm:presLayoutVars>
          <dgm:chMax val="0"/>
          <dgm:bulletEnabled val="1"/>
        </dgm:presLayoutVars>
      </dgm:prSet>
      <dgm:spPr/>
    </dgm:pt>
    <dgm:pt modelId="{2B2DB7B5-7825-334C-991D-43C866C514C5}" type="pres">
      <dgm:prSet presAssocID="{59732A9F-8641-4784-A80C-57F7BABC8432}" presName="spacer" presStyleCnt="0"/>
      <dgm:spPr/>
    </dgm:pt>
    <dgm:pt modelId="{AA0CE7EE-C629-464B-9FAB-F3ABF2D2ACEF}" type="pres">
      <dgm:prSet presAssocID="{10E05BB8-67E9-434F-A971-166A71689E71}" presName="parentText" presStyleLbl="node1" presStyleIdx="1" presStyleCnt="2">
        <dgm:presLayoutVars>
          <dgm:chMax val="0"/>
          <dgm:bulletEnabled val="1"/>
        </dgm:presLayoutVars>
      </dgm:prSet>
      <dgm:spPr/>
    </dgm:pt>
  </dgm:ptLst>
  <dgm:cxnLst>
    <dgm:cxn modelId="{E6BEA870-F60A-4659-960F-8108321DA931}" srcId="{FD207F99-DFC6-4C3A-8962-F26A1191E4F4}" destId="{152EBE35-AE87-49AF-BE88-242A6272DB6B}" srcOrd="0" destOrd="0" parTransId="{C5757DDC-0755-43C7-8970-6790EE48451A}" sibTransId="{59732A9F-8641-4784-A80C-57F7BABC8432}"/>
    <dgm:cxn modelId="{451FFA95-5EAB-4C43-8C43-B8980D0512DD}" type="presOf" srcId="{10E05BB8-67E9-434F-A971-166A71689E71}" destId="{AA0CE7EE-C629-464B-9FAB-F3ABF2D2ACEF}" srcOrd="0" destOrd="0" presId="urn:microsoft.com/office/officeart/2005/8/layout/vList2"/>
    <dgm:cxn modelId="{384E0ECE-99A3-9948-A4D9-B50DD19D1694}" type="presOf" srcId="{FD207F99-DFC6-4C3A-8962-F26A1191E4F4}" destId="{93F0CB9E-27E5-C446-B265-1B8AE0230355}" srcOrd="0" destOrd="0" presId="urn:microsoft.com/office/officeart/2005/8/layout/vList2"/>
    <dgm:cxn modelId="{981545D8-4CBF-C747-84AD-FFA619638FBC}" type="presOf" srcId="{152EBE35-AE87-49AF-BE88-242A6272DB6B}" destId="{BBFCA893-BF6A-B647-B0E0-178DF8080955}" srcOrd="0" destOrd="0" presId="urn:microsoft.com/office/officeart/2005/8/layout/vList2"/>
    <dgm:cxn modelId="{9EF3E2E2-54F7-42D3-B27E-17B74000D94F}" srcId="{FD207F99-DFC6-4C3A-8962-F26A1191E4F4}" destId="{10E05BB8-67E9-434F-A971-166A71689E71}" srcOrd="1" destOrd="0" parTransId="{5E50A21F-36C4-4C1D-9508-536898BD1A9F}" sibTransId="{5D2983B6-EC55-4E7B-ACBA-CDFEA5094845}"/>
    <dgm:cxn modelId="{29392209-FE75-8E4A-A7AE-333CB5394652}" type="presParOf" srcId="{93F0CB9E-27E5-C446-B265-1B8AE0230355}" destId="{BBFCA893-BF6A-B647-B0E0-178DF8080955}" srcOrd="0" destOrd="0" presId="urn:microsoft.com/office/officeart/2005/8/layout/vList2"/>
    <dgm:cxn modelId="{F972F5A0-B877-B942-9239-BA16D448580B}" type="presParOf" srcId="{93F0CB9E-27E5-C446-B265-1B8AE0230355}" destId="{2B2DB7B5-7825-334C-991D-43C866C514C5}" srcOrd="1" destOrd="0" presId="urn:microsoft.com/office/officeart/2005/8/layout/vList2"/>
    <dgm:cxn modelId="{A9E14A49-6A53-3048-A38F-E3C75E936F5F}" type="presParOf" srcId="{93F0CB9E-27E5-C446-B265-1B8AE0230355}" destId="{AA0CE7EE-C629-464B-9FAB-F3ABF2D2ACE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2D7E63B-F9D2-409B-8D86-49CF5C7ABF9C}"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B643A72B-287C-4B91-8119-70FE73108584}">
      <dgm:prSet/>
      <dgm:spPr/>
      <dgm:t>
        <a:bodyPr/>
        <a:lstStyle/>
        <a:p>
          <a:pPr algn="ctr"/>
          <a:r>
            <a:rPr lang="en-BE" dirty="0"/>
            <a:t>For FIFA: </a:t>
          </a:r>
        </a:p>
        <a:p>
          <a:pPr algn="just"/>
          <a:r>
            <a:rPr lang="en-GB" dirty="0"/>
            <a:t>- N</a:t>
          </a:r>
          <a:r>
            <a:rPr lang="en-BE" dirty="0"/>
            <a:t>eed to improve the rules according EU law</a:t>
          </a:r>
        </a:p>
        <a:p>
          <a:pPr algn="just"/>
          <a:r>
            <a:rPr lang="en-US" dirty="0"/>
            <a:t>- Improve the training system </a:t>
          </a:r>
        </a:p>
      </dgm:t>
    </dgm:pt>
    <dgm:pt modelId="{A2C0B37B-F713-41F7-91E9-936BF83A5CE2}" type="parTrans" cxnId="{8D125F7D-89D0-4303-A5B6-97E8F8E2574F}">
      <dgm:prSet/>
      <dgm:spPr/>
      <dgm:t>
        <a:bodyPr/>
        <a:lstStyle/>
        <a:p>
          <a:endParaRPr lang="en-US"/>
        </a:p>
      </dgm:t>
    </dgm:pt>
    <dgm:pt modelId="{AF93F69E-EAEF-43A7-A6FD-5C4A812F7968}" type="sibTrans" cxnId="{8D125F7D-89D0-4303-A5B6-97E8F8E2574F}">
      <dgm:prSet/>
      <dgm:spPr/>
      <dgm:t>
        <a:bodyPr/>
        <a:lstStyle/>
        <a:p>
          <a:endParaRPr lang="en-US"/>
        </a:p>
      </dgm:t>
    </dgm:pt>
    <dgm:pt modelId="{106B85BA-E7A2-4190-9E23-354D7909F438}">
      <dgm:prSet/>
      <dgm:spPr/>
      <dgm:t>
        <a:bodyPr/>
        <a:lstStyle/>
        <a:p>
          <a:pPr algn="just"/>
          <a:r>
            <a:rPr lang="en-BE" dirty="0"/>
            <a:t>For FIFPRO, ECA – World League Forum –FIFPRO: more involvement in the regulation of transfers</a:t>
          </a:r>
          <a:endParaRPr lang="en-US" dirty="0"/>
        </a:p>
      </dgm:t>
    </dgm:pt>
    <dgm:pt modelId="{FF15CB15-80BC-47FB-B7AF-ADCCD43928A2}" type="parTrans" cxnId="{0F6E9D9B-1306-452A-BFDF-46D2EF1B575D}">
      <dgm:prSet/>
      <dgm:spPr/>
      <dgm:t>
        <a:bodyPr/>
        <a:lstStyle/>
        <a:p>
          <a:endParaRPr lang="en-US"/>
        </a:p>
      </dgm:t>
    </dgm:pt>
    <dgm:pt modelId="{F1DAE524-281C-4721-9AB1-9BE1B0B92689}" type="sibTrans" cxnId="{0F6E9D9B-1306-452A-BFDF-46D2EF1B575D}">
      <dgm:prSet/>
      <dgm:spPr/>
      <dgm:t>
        <a:bodyPr/>
        <a:lstStyle/>
        <a:p>
          <a:endParaRPr lang="en-US"/>
        </a:p>
      </dgm:t>
    </dgm:pt>
    <dgm:pt modelId="{69D7DBBB-8FD7-40A6-AAD9-E6E57E7F1A0C}">
      <dgm:prSet/>
      <dgm:spPr/>
      <dgm:t>
        <a:bodyPr/>
        <a:lstStyle/>
        <a:p>
          <a:pPr algn="ctr"/>
          <a:r>
            <a:rPr lang="en-BE" dirty="0"/>
            <a:t>For clubs: </a:t>
          </a:r>
        </a:p>
        <a:p>
          <a:pPr algn="just"/>
          <a:r>
            <a:rPr lang="en-BE" dirty="0"/>
            <a:t>-rethink their business model</a:t>
          </a:r>
        </a:p>
        <a:p>
          <a:pPr algn="just"/>
          <a:r>
            <a:rPr lang="en-BE" dirty="0"/>
            <a:t>- more caution in determining salaries and transfer fees</a:t>
          </a:r>
          <a:endParaRPr lang="en-US" dirty="0"/>
        </a:p>
      </dgm:t>
    </dgm:pt>
    <dgm:pt modelId="{F8E4AEFA-1137-4EBE-9590-76FE6F5E762F}" type="parTrans" cxnId="{4935131B-7DC4-4A86-AE97-32688D43DF0E}">
      <dgm:prSet/>
      <dgm:spPr/>
      <dgm:t>
        <a:bodyPr/>
        <a:lstStyle/>
        <a:p>
          <a:endParaRPr lang="en-US"/>
        </a:p>
      </dgm:t>
    </dgm:pt>
    <dgm:pt modelId="{DF75A56F-A116-4429-8974-31F6A3126D75}" type="sibTrans" cxnId="{4935131B-7DC4-4A86-AE97-32688D43DF0E}">
      <dgm:prSet/>
      <dgm:spPr/>
      <dgm:t>
        <a:bodyPr/>
        <a:lstStyle/>
        <a:p>
          <a:endParaRPr lang="en-US"/>
        </a:p>
      </dgm:t>
    </dgm:pt>
    <dgm:pt modelId="{B6F6A119-3B58-4B50-B8DA-90D2AA4A4DF4}">
      <dgm:prSet/>
      <dgm:spPr/>
      <dgm:t>
        <a:bodyPr/>
        <a:lstStyle/>
        <a:p>
          <a:r>
            <a:rPr lang="en-BE" dirty="0"/>
            <a:t>For players: </a:t>
          </a:r>
        </a:p>
        <a:p>
          <a:r>
            <a:rPr lang="en-BE" dirty="0"/>
            <a:t>more freedom but maybe less remuneration?</a:t>
          </a:r>
          <a:endParaRPr lang="en-US" dirty="0"/>
        </a:p>
      </dgm:t>
    </dgm:pt>
    <dgm:pt modelId="{C9E7D384-535E-4662-925F-28177FCC2042}" type="parTrans" cxnId="{DE25B48A-258F-4004-AF5A-EDFB3C73822F}">
      <dgm:prSet/>
      <dgm:spPr/>
      <dgm:t>
        <a:bodyPr/>
        <a:lstStyle/>
        <a:p>
          <a:endParaRPr lang="en-US"/>
        </a:p>
      </dgm:t>
    </dgm:pt>
    <dgm:pt modelId="{BC30D172-1A68-4C27-AB4E-9CC6EB166699}" type="sibTrans" cxnId="{DE25B48A-258F-4004-AF5A-EDFB3C73822F}">
      <dgm:prSet/>
      <dgm:spPr/>
      <dgm:t>
        <a:bodyPr/>
        <a:lstStyle/>
        <a:p>
          <a:endParaRPr lang="en-US"/>
        </a:p>
      </dgm:t>
    </dgm:pt>
    <dgm:pt modelId="{E2B04D08-565E-43F7-94CE-5844708801DB}">
      <dgm:prSet/>
      <dgm:spPr/>
      <dgm:t>
        <a:bodyPr/>
        <a:lstStyle/>
        <a:p>
          <a:r>
            <a:rPr lang="en-BE" dirty="0"/>
            <a:t>For Agents: </a:t>
          </a:r>
        </a:p>
        <a:p>
          <a:r>
            <a:rPr lang="en-BE" dirty="0"/>
            <a:t>less money as commission?</a:t>
          </a:r>
          <a:endParaRPr lang="en-US" dirty="0"/>
        </a:p>
      </dgm:t>
    </dgm:pt>
    <dgm:pt modelId="{DE07A87E-2D61-4692-9877-8FC206BBAF70}" type="parTrans" cxnId="{3B4A2CBB-EA23-4A95-8164-541505C3304C}">
      <dgm:prSet/>
      <dgm:spPr/>
      <dgm:t>
        <a:bodyPr/>
        <a:lstStyle/>
        <a:p>
          <a:endParaRPr lang="en-US"/>
        </a:p>
      </dgm:t>
    </dgm:pt>
    <dgm:pt modelId="{B64B83A0-C207-4349-864C-E26BF6AD391F}" type="sibTrans" cxnId="{3B4A2CBB-EA23-4A95-8164-541505C3304C}">
      <dgm:prSet/>
      <dgm:spPr/>
      <dgm:t>
        <a:bodyPr/>
        <a:lstStyle/>
        <a:p>
          <a:endParaRPr lang="en-US"/>
        </a:p>
      </dgm:t>
    </dgm:pt>
    <dgm:pt modelId="{6090040D-E863-42D6-B8CA-47C1DB09C576}">
      <dgm:prSet/>
      <dgm:spPr/>
      <dgm:t>
        <a:bodyPr/>
        <a:lstStyle/>
        <a:p>
          <a:r>
            <a:rPr lang="en-BE" dirty="0"/>
            <a:t>For Lawyers: </a:t>
          </a:r>
        </a:p>
        <a:p>
          <a:r>
            <a:rPr lang="en-BE" dirty="0"/>
            <a:t>even more attention to buy- out clauses </a:t>
          </a:r>
          <a:endParaRPr lang="en-US" dirty="0"/>
        </a:p>
      </dgm:t>
    </dgm:pt>
    <dgm:pt modelId="{3B6C0AFB-B907-4356-8A58-BC88431082F6}" type="parTrans" cxnId="{95A2C94C-E9E7-4882-B657-141B5ADA1E2B}">
      <dgm:prSet/>
      <dgm:spPr/>
      <dgm:t>
        <a:bodyPr/>
        <a:lstStyle/>
        <a:p>
          <a:endParaRPr lang="en-US"/>
        </a:p>
      </dgm:t>
    </dgm:pt>
    <dgm:pt modelId="{19232C1A-8E50-4D4F-B3B9-24BA4F5F45C1}" type="sibTrans" cxnId="{95A2C94C-E9E7-4882-B657-141B5ADA1E2B}">
      <dgm:prSet/>
      <dgm:spPr/>
      <dgm:t>
        <a:bodyPr/>
        <a:lstStyle/>
        <a:p>
          <a:endParaRPr lang="en-US"/>
        </a:p>
      </dgm:t>
    </dgm:pt>
    <dgm:pt modelId="{ED6009FE-CE90-2D4F-8D5F-06908D53343B}" type="pres">
      <dgm:prSet presAssocID="{42D7E63B-F9D2-409B-8D86-49CF5C7ABF9C}" presName="diagram" presStyleCnt="0">
        <dgm:presLayoutVars>
          <dgm:dir/>
          <dgm:resizeHandles val="exact"/>
        </dgm:presLayoutVars>
      </dgm:prSet>
      <dgm:spPr/>
    </dgm:pt>
    <dgm:pt modelId="{D74B6BFE-5999-E241-BC80-033EF9543AE9}" type="pres">
      <dgm:prSet presAssocID="{B643A72B-287C-4B91-8119-70FE73108584}" presName="node" presStyleLbl="node1" presStyleIdx="0" presStyleCnt="6">
        <dgm:presLayoutVars>
          <dgm:bulletEnabled val="1"/>
        </dgm:presLayoutVars>
      </dgm:prSet>
      <dgm:spPr/>
    </dgm:pt>
    <dgm:pt modelId="{FE8FA1A7-6F1B-4A47-9572-CD0BB8BB9C43}" type="pres">
      <dgm:prSet presAssocID="{AF93F69E-EAEF-43A7-A6FD-5C4A812F7968}" presName="sibTrans" presStyleCnt="0"/>
      <dgm:spPr/>
    </dgm:pt>
    <dgm:pt modelId="{7AA43B72-F148-3B41-AF0B-C8F84C7540CE}" type="pres">
      <dgm:prSet presAssocID="{106B85BA-E7A2-4190-9E23-354D7909F438}" presName="node" presStyleLbl="node1" presStyleIdx="1" presStyleCnt="6">
        <dgm:presLayoutVars>
          <dgm:bulletEnabled val="1"/>
        </dgm:presLayoutVars>
      </dgm:prSet>
      <dgm:spPr/>
    </dgm:pt>
    <dgm:pt modelId="{DAED825A-2B4B-844A-8E4D-AC4E8C6D7B87}" type="pres">
      <dgm:prSet presAssocID="{F1DAE524-281C-4721-9AB1-9BE1B0B92689}" presName="sibTrans" presStyleCnt="0"/>
      <dgm:spPr/>
    </dgm:pt>
    <dgm:pt modelId="{87FFFD46-3063-1148-A770-D43737C351BC}" type="pres">
      <dgm:prSet presAssocID="{69D7DBBB-8FD7-40A6-AAD9-E6E57E7F1A0C}" presName="node" presStyleLbl="node1" presStyleIdx="2" presStyleCnt="6">
        <dgm:presLayoutVars>
          <dgm:bulletEnabled val="1"/>
        </dgm:presLayoutVars>
      </dgm:prSet>
      <dgm:spPr/>
    </dgm:pt>
    <dgm:pt modelId="{69FFE944-7744-6345-8ABD-55C616F7F541}" type="pres">
      <dgm:prSet presAssocID="{DF75A56F-A116-4429-8974-31F6A3126D75}" presName="sibTrans" presStyleCnt="0"/>
      <dgm:spPr/>
    </dgm:pt>
    <dgm:pt modelId="{97783984-D108-374F-B4B9-D33D2A6CAF0B}" type="pres">
      <dgm:prSet presAssocID="{B6F6A119-3B58-4B50-B8DA-90D2AA4A4DF4}" presName="node" presStyleLbl="node1" presStyleIdx="3" presStyleCnt="6">
        <dgm:presLayoutVars>
          <dgm:bulletEnabled val="1"/>
        </dgm:presLayoutVars>
      </dgm:prSet>
      <dgm:spPr/>
    </dgm:pt>
    <dgm:pt modelId="{8B4AE3CB-491A-7141-988E-F0964A809ED1}" type="pres">
      <dgm:prSet presAssocID="{BC30D172-1A68-4C27-AB4E-9CC6EB166699}" presName="sibTrans" presStyleCnt="0"/>
      <dgm:spPr/>
    </dgm:pt>
    <dgm:pt modelId="{52F6AC5C-FB31-E241-A3AF-29C974836C69}" type="pres">
      <dgm:prSet presAssocID="{E2B04D08-565E-43F7-94CE-5844708801DB}" presName="node" presStyleLbl="node1" presStyleIdx="4" presStyleCnt="6">
        <dgm:presLayoutVars>
          <dgm:bulletEnabled val="1"/>
        </dgm:presLayoutVars>
      </dgm:prSet>
      <dgm:spPr/>
    </dgm:pt>
    <dgm:pt modelId="{96D94551-E688-9646-8859-429BCB755369}" type="pres">
      <dgm:prSet presAssocID="{B64B83A0-C207-4349-864C-E26BF6AD391F}" presName="sibTrans" presStyleCnt="0"/>
      <dgm:spPr/>
    </dgm:pt>
    <dgm:pt modelId="{1C04C3BB-0C83-344F-BCB9-9F85F29D6E3E}" type="pres">
      <dgm:prSet presAssocID="{6090040D-E863-42D6-B8CA-47C1DB09C576}" presName="node" presStyleLbl="node1" presStyleIdx="5" presStyleCnt="6">
        <dgm:presLayoutVars>
          <dgm:bulletEnabled val="1"/>
        </dgm:presLayoutVars>
      </dgm:prSet>
      <dgm:spPr/>
    </dgm:pt>
  </dgm:ptLst>
  <dgm:cxnLst>
    <dgm:cxn modelId="{4935131B-7DC4-4A86-AE97-32688D43DF0E}" srcId="{42D7E63B-F9D2-409B-8D86-49CF5C7ABF9C}" destId="{69D7DBBB-8FD7-40A6-AAD9-E6E57E7F1A0C}" srcOrd="2" destOrd="0" parTransId="{F8E4AEFA-1137-4EBE-9590-76FE6F5E762F}" sibTransId="{DF75A56F-A116-4429-8974-31F6A3126D75}"/>
    <dgm:cxn modelId="{69D77225-96D1-9A4A-969D-94FA210958CF}" type="presOf" srcId="{69D7DBBB-8FD7-40A6-AAD9-E6E57E7F1A0C}" destId="{87FFFD46-3063-1148-A770-D43737C351BC}" srcOrd="0" destOrd="0" presId="urn:microsoft.com/office/officeart/2005/8/layout/default"/>
    <dgm:cxn modelId="{D69FD72C-BA42-AC4A-9CD4-888AD9115CE0}" type="presOf" srcId="{106B85BA-E7A2-4190-9E23-354D7909F438}" destId="{7AA43B72-F148-3B41-AF0B-C8F84C7540CE}" srcOrd="0" destOrd="0" presId="urn:microsoft.com/office/officeart/2005/8/layout/default"/>
    <dgm:cxn modelId="{8105D230-9DA7-4447-8DAC-7FD3446C0318}" type="presOf" srcId="{B643A72B-287C-4B91-8119-70FE73108584}" destId="{D74B6BFE-5999-E241-BC80-033EF9543AE9}" srcOrd="0" destOrd="0" presId="urn:microsoft.com/office/officeart/2005/8/layout/default"/>
    <dgm:cxn modelId="{838A954B-8BD7-2B43-BC18-A8398DEC0CC4}" type="presOf" srcId="{B6F6A119-3B58-4B50-B8DA-90D2AA4A4DF4}" destId="{97783984-D108-374F-B4B9-D33D2A6CAF0B}" srcOrd="0" destOrd="0" presId="urn:microsoft.com/office/officeart/2005/8/layout/default"/>
    <dgm:cxn modelId="{95A2C94C-E9E7-4882-B657-141B5ADA1E2B}" srcId="{42D7E63B-F9D2-409B-8D86-49CF5C7ABF9C}" destId="{6090040D-E863-42D6-B8CA-47C1DB09C576}" srcOrd="5" destOrd="0" parTransId="{3B6C0AFB-B907-4356-8A58-BC88431082F6}" sibTransId="{19232C1A-8E50-4D4F-B3B9-24BA4F5F45C1}"/>
    <dgm:cxn modelId="{8D443E5B-A728-EA43-8A92-4A5BE1380DE5}" type="presOf" srcId="{6090040D-E863-42D6-B8CA-47C1DB09C576}" destId="{1C04C3BB-0C83-344F-BCB9-9F85F29D6E3E}" srcOrd="0" destOrd="0" presId="urn:microsoft.com/office/officeart/2005/8/layout/default"/>
    <dgm:cxn modelId="{8D125F7D-89D0-4303-A5B6-97E8F8E2574F}" srcId="{42D7E63B-F9D2-409B-8D86-49CF5C7ABF9C}" destId="{B643A72B-287C-4B91-8119-70FE73108584}" srcOrd="0" destOrd="0" parTransId="{A2C0B37B-F713-41F7-91E9-936BF83A5CE2}" sibTransId="{AF93F69E-EAEF-43A7-A6FD-5C4A812F7968}"/>
    <dgm:cxn modelId="{DE25B48A-258F-4004-AF5A-EDFB3C73822F}" srcId="{42D7E63B-F9D2-409B-8D86-49CF5C7ABF9C}" destId="{B6F6A119-3B58-4B50-B8DA-90D2AA4A4DF4}" srcOrd="3" destOrd="0" parTransId="{C9E7D384-535E-4662-925F-28177FCC2042}" sibTransId="{BC30D172-1A68-4C27-AB4E-9CC6EB166699}"/>
    <dgm:cxn modelId="{0F6E9D9B-1306-452A-BFDF-46D2EF1B575D}" srcId="{42D7E63B-F9D2-409B-8D86-49CF5C7ABF9C}" destId="{106B85BA-E7A2-4190-9E23-354D7909F438}" srcOrd="1" destOrd="0" parTransId="{FF15CB15-80BC-47FB-B7AF-ADCCD43928A2}" sibTransId="{F1DAE524-281C-4721-9AB1-9BE1B0B92689}"/>
    <dgm:cxn modelId="{7A6F2F9C-B71A-2D46-81D8-981E268916B7}" type="presOf" srcId="{E2B04D08-565E-43F7-94CE-5844708801DB}" destId="{52F6AC5C-FB31-E241-A3AF-29C974836C69}" srcOrd="0" destOrd="0" presId="urn:microsoft.com/office/officeart/2005/8/layout/default"/>
    <dgm:cxn modelId="{3B4A2CBB-EA23-4A95-8164-541505C3304C}" srcId="{42D7E63B-F9D2-409B-8D86-49CF5C7ABF9C}" destId="{E2B04D08-565E-43F7-94CE-5844708801DB}" srcOrd="4" destOrd="0" parTransId="{DE07A87E-2D61-4692-9877-8FC206BBAF70}" sibTransId="{B64B83A0-C207-4349-864C-E26BF6AD391F}"/>
    <dgm:cxn modelId="{4F9F91FB-2624-A245-8C69-A51EAFC90FFA}" type="presOf" srcId="{42D7E63B-F9D2-409B-8D86-49CF5C7ABF9C}" destId="{ED6009FE-CE90-2D4F-8D5F-06908D53343B}" srcOrd="0" destOrd="0" presId="urn:microsoft.com/office/officeart/2005/8/layout/default"/>
    <dgm:cxn modelId="{73A5B26D-D4BE-6D4C-8C74-B676D601DAC8}" type="presParOf" srcId="{ED6009FE-CE90-2D4F-8D5F-06908D53343B}" destId="{D74B6BFE-5999-E241-BC80-033EF9543AE9}" srcOrd="0" destOrd="0" presId="urn:microsoft.com/office/officeart/2005/8/layout/default"/>
    <dgm:cxn modelId="{390DFC7C-46EE-DD43-AC8D-CBF3E2078576}" type="presParOf" srcId="{ED6009FE-CE90-2D4F-8D5F-06908D53343B}" destId="{FE8FA1A7-6F1B-4A47-9572-CD0BB8BB9C43}" srcOrd="1" destOrd="0" presId="urn:microsoft.com/office/officeart/2005/8/layout/default"/>
    <dgm:cxn modelId="{A95E7809-FD21-0241-B2EB-505B3A65F57C}" type="presParOf" srcId="{ED6009FE-CE90-2D4F-8D5F-06908D53343B}" destId="{7AA43B72-F148-3B41-AF0B-C8F84C7540CE}" srcOrd="2" destOrd="0" presId="urn:microsoft.com/office/officeart/2005/8/layout/default"/>
    <dgm:cxn modelId="{CE9E6218-1987-AC4F-BF13-92DF508B5690}" type="presParOf" srcId="{ED6009FE-CE90-2D4F-8D5F-06908D53343B}" destId="{DAED825A-2B4B-844A-8E4D-AC4E8C6D7B87}" srcOrd="3" destOrd="0" presId="urn:microsoft.com/office/officeart/2005/8/layout/default"/>
    <dgm:cxn modelId="{2A082B43-A735-1441-9051-9B3C34950D96}" type="presParOf" srcId="{ED6009FE-CE90-2D4F-8D5F-06908D53343B}" destId="{87FFFD46-3063-1148-A770-D43737C351BC}" srcOrd="4" destOrd="0" presId="urn:microsoft.com/office/officeart/2005/8/layout/default"/>
    <dgm:cxn modelId="{7F76106D-A2CA-9746-A887-B0A647DB3D68}" type="presParOf" srcId="{ED6009FE-CE90-2D4F-8D5F-06908D53343B}" destId="{69FFE944-7744-6345-8ABD-55C616F7F541}" srcOrd="5" destOrd="0" presId="urn:microsoft.com/office/officeart/2005/8/layout/default"/>
    <dgm:cxn modelId="{72FA6FBC-72B8-1E42-9002-5FD954C97CE0}" type="presParOf" srcId="{ED6009FE-CE90-2D4F-8D5F-06908D53343B}" destId="{97783984-D108-374F-B4B9-D33D2A6CAF0B}" srcOrd="6" destOrd="0" presId="urn:microsoft.com/office/officeart/2005/8/layout/default"/>
    <dgm:cxn modelId="{43A9F75E-5709-9A41-925F-156A887421BD}" type="presParOf" srcId="{ED6009FE-CE90-2D4F-8D5F-06908D53343B}" destId="{8B4AE3CB-491A-7141-988E-F0964A809ED1}" srcOrd="7" destOrd="0" presId="urn:microsoft.com/office/officeart/2005/8/layout/default"/>
    <dgm:cxn modelId="{CBF964A2-660E-424A-9BD3-886D836A15D9}" type="presParOf" srcId="{ED6009FE-CE90-2D4F-8D5F-06908D53343B}" destId="{52F6AC5C-FB31-E241-A3AF-29C974836C69}" srcOrd="8" destOrd="0" presId="urn:microsoft.com/office/officeart/2005/8/layout/default"/>
    <dgm:cxn modelId="{B065C7FE-D73A-2E40-A0D1-20C9607E12EC}" type="presParOf" srcId="{ED6009FE-CE90-2D4F-8D5F-06908D53343B}" destId="{96D94551-E688-9646-8859-429BCB755369}" srcOrd="9" destOrd="0" presId="urn:microsoft.com/office/officeart/2005/8/layout/default"/>
    <dgm:cxn modelId="{AC511E94-42D4-194F-89D6-4775DBC13AF0}" type="presParOf" srcId="{ED6009FE-CE90-2D4F-8D5F-06908D53343B}" destId="{1C04C3BB-0C83-344F-BCB9-9F85F29D6E3E}"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94EFBD-DF88-4A9E-900F-361C403CE9B0}" type="doc">
      <dgm:prSet loTypeId="urn:microsoft.com/office/officeart/2005/8/layout/process4" loCatId="process" qsTypeId="urn:microsoft.com/office/officeart/2005/8/quickstyle/simple4" qsCatId="simple" csTypeId="urn:microsoft.com/office/officeart/2005/8/colors/colorful1" csCatId="colorful"/>
      <dgm:spPr/>
      <dgm:t>
        <a:bodyPr/>
        <a:lstStyle/>
        <a:p>
          <a:endParaRPr lang="en-US"/>
        </a:p>
      </dgm:t>
    </dgm:pt>
    <dgm:pt modelId="{2A8E4B81-25F2-416E-B032-FCDAFA9A48D2}">
      <dgm:prSet custT="1"/>
      <dgm:spPr/>
      <dgm:t>
        <a:bodyPr/>
        <a:lstStyle/>
        <a:p>
          <a:r>
            <a:rPr lang="en-US" sz="2800" kern="1200" dirty="0"/>
            <a:t>“Valid </a:t>
          </a:r>
          <a:r>
            <a:rPr lang="en-US" sz="2800" kern="1200" dirty="0">
              <a:solidFill>
                <a:srgbClr val="FFFFFF"/>
              </a:solidFill>
              <a:latin typeface="Arial"/>
              <a:ea typeface="+mn-ea"/>
              <a:cs typeface="+mn-cs"/>
            </a:rPr>
            <a:t>Reason” (DRC)</a:t>
          </a:r>
        </a:p>
      </dgm:t>
    </dgm:pt>
    <dgm:pt modelId="{F9CCB2CF-FCA7-49BF-B86A-47CB7F1B9B88}" type="parTrans" cxnId="{FD83B84B-0DEA-4F4D-BA2D-A5E4321A5359}">
      <dgm:prSet/>
      <dgm:spPr/>
      <dgm:t>
        <a:bodyPr/>
        <a:lstStyle/>
        <a:p>
          <a:endParaRPr lang="en-US"/>
        </a:p>
      </dgm:t>
    </dgm:pt>
    <dgm:pt modelId="{0DE28CE1-C65A-4869-8B25-1A26457D02CC}" type="sibTrans" cxnId="{FD83B84B-0DEA-4F4D-BA2D-A5E4321A5359}">
      <dgm:prSet/>
      <dgm:spPr/>
      <dgm:t>
        <a:bodyPr/>
        <a:lstStyle/>
        <a:p>
          <a:endParaRPr lang="en-US"/>
        </a:p>
      </dgm:t>
    </dgm:pt>
    <dgm:pt modelId="{F3F0BA53-4940-46CD-8B6F-F061DC71F259}">
      <dgm:prSet/>
      <dgm:spPr/>
      <dgm:t>
        <a:bodyPr/>
        <a:lstStyle/>
        <a:p>
          <a:r>
            <a:rPr lang="en-US" dirty="0"/>
            <a:t>”Good Cause” when the fundamental terms and conditions of contract are not respected. (CAS)</a:t>
          </a:r>
        </a:p>
      </dgm:t>
    </dgm:pt>
    <dgm:pt modelId="{465915AF-90AF-4AFC-A80B-7E66635C3541}" type="parTrans" cxnId="{D7865F5F-58EF-4CF0-A48E-1F9DE608329B}">
      <dgm:prSet/>
      <dgm:spPr/>
      <dgm:t>
        <a:bodyPr/>
        <a:lstStyle/>
        <a:p>
          <a:endParaRPr lang="en-US"/>
        </a:p>
      </dgm:t>
    </dgm:pt>
    <dgm:pt modelId="{BEA83A74-2D76-4A00-96B6-D0819DDDF20E}" type="sibTrans" cxnId="{D7865F5F-58EF-4CF0-A48E-1F9DE608329B}">
      <dgm:prSet/>
      <dgm:spPr/>
      <dgm:t>
        <a:bodyPr/>
        <a:lstStyle/>
        <a:p>
          <a:endParaRPr lang="en-US"/>
        </a:p>
      </dgm:t>
    </dgm:pt>
    <dgm:pt modelId="{349A3094-C443-49F9-B901-75413387FC4F}">
      <dgm:prSet/>
      <dgm:spPr/>
      <dgm:t>
        <a:bodyPr/>
        <a:lstStyle/>
        <a:p>
          <a:r>
            <a:rPr lang="en-US"/>
            <a:t>“Sufficient serious reasons”, impossibility to continue the employment relationship</a:t>
          </a:r>
        </a:p>
      </dgm:t>
    </dgm:pt>
    <dgm:pt modelId="{41ADE3A2-0295-4145-A74F-AAA9CD9B1EEA}" type="parTrans" cxnId="{BE537F13-B10E-4884-8D67-A5D14F02A32F}">
      <dgm:prSet/>
      <dgm:spPr/>
      <dgm:t>
        <a:bodyPr/>
        <a:lstStyle/>
        <a:p>
          <a:endParaRPr lang="en-US"/>
        </a:p>
      </dgm:t>
    </dgm:pt>
    <dgm:pt modelId="{912E6C14-AA36-4318-8D26-98AC85102A09}" type="sibTrans" cxnId="{BE537F13-B10E-4884-8D67-A5D14F02A32F}">
      <dgm:prSet/>
      <dgm:spPr/>
      <dgm:t>
        <a:bodyPr/>
        <a:lstStyle/>
        <a:p>
          <a:endParaRPr lang="en-US"/>
        </a:p>
      </dgm:t>
    </dgm:pt>
    <dgm:pt modelId="{D86904A3-E5D7-4221-939F-5DF8D81D6965}">
      <dgm:prSet/>
      <dgm:spPr/>
      <dgm:t>
        <a:bodyPr/>
        <a:lstStyle/>
        <a:p>
          <a:r>
            <a:rPr lang="en-US" b="1"/>
            <a:t>ULTIMA RATIO (action of last resort)</a:t>
          </a:r>
          <a:endParaRPr lang="en-US"/>
        </a:p>
      </dgm:t>
    </dgm:pt>
    <dgm:pt modelId="{8CDFEA92-92F9-400E-A953-3FB60597A1C2}" type="parTrans" cxnId="{775E0E09-AF53-4BD2-AF0D-9C00DD7F0483}">
      <dgm:prSet/>
      <dgm:spPr/>
      <dgm:t>
        <a:bodyPr/>
        <a:lstStyle/>
        <a:p>
          <a:endParaRPr lang="en-US"/>
        </a:p>
      </dgm:t>
    </dgm:pt>
    <dgm:pt modelId="{028ECCC6-5FE5-4566-8F63-8674761C057E}" type="sibTrans" cxnId="{775E0E09-AF53-4BD2-AF0D-9C00DD7F0483}">
      <dgm:prSet/>
      <dgm:spPr/>
      <dgm:t>
        <a:bodyPr/>
        <a:lstStyle/>
        <a:p>
          <a:endParaRPr lang="en-US"/>
        </a:p>
      </dgm:t>
    </dgm:pt>
    <dgm:pt modelId="{E3529260-A614-4819-86E7-0C123E215E58}">
      <dgm:prSet/>
      <dgm:spPr/>
      <dgm:t>
        <a:bodyPr/>
        <a:lstStyle/>
        <a:p>
          <a:r>
            <a:rPr lang="en-US" b="1"/>
            <a:t>Previous warning (unauthorized absences, misbehavior during training)</a:t>
          </a:r>
          <a:endParaRPr lang="en-US"/>
        </a:p>
      </dgm:t>
    </dgm:pt>
    <dgm:pt modelId="{0FC7FE4B-2613-47DA-AA38-0C0C5C8A7E7E}" type="parTrans" cxnId="{1DEC378D-1D1A-4FDF-94EC-635FA8C1ADD7}">
      <dgm:prSet/>
      <dgm:spPr/>
      <dgm:t>
        <a:bodyPr/>
        <a:lstStyle/>
        <a:p>
          <a:endParaRPr lang="en-US"/>
        </a:p>
      </dgm:t>
    </dgm:pt>
    <dgm:pt modelId="{F8788A1C-93EC-4CE3-AC73-1851D7186C68}" type="sibTrans" cxnId="{1DEC378D-1D1A-4FDF-94EC-635FA8C1ADD7}">
      <dgm:prSet/>
      <dgm:spPr/>
      <dgm:t>
        <a:bodyPr/>
        <a:lstStyle/>
        <a:p>
          <a:endParaRPr lang="en-US"/>
        </a:p>
      </dgm:t>
    </dgm:pt>
    <dgm:pt modelId="{0FFFD3FF-3FAB-5240-AE1D-0E401BFEF802}" type="pres">
      <dgm:prSet presAssocID="{3994EFBD-DF88-4A9E-900F-361C403CE9B0}" presName="Name0" presStyleCnt="0">
        <dgm:presLayoutVars>
          <dgm:dir/>
          <dgm:animLvl val="lvl"/>
          <dgm:resizeHandles val="exact"/>
        </dgm:presLayoutVars>
      </dgm:prSet>
      <dgm:spPr/>
    </dgm:pt>
    <dgm:pt modelId="{0CC92FC7-3A5D-C446-BA61-8517F0D36D3D}" type="pres">
      <dgm:prSet presAssocID="{E3529260-A614-4819-86E7-0C123E215E58}" presName="boxAndChildren" presStyleCnt="0"/>
      <dgm:spPr/>
    </dgm:pt>
    <dgm:pt modelId="{646B5228-27C9-F048-9830-29EC3489FEB3}" type="pres">
      <dgm:prSet presAssocID="{E3529260-A614-4819-86E7-0C123E215E58}" presName="parentTextBox" presStyleLbl="node1" presStyleIdx="0" presStyleCnt="5"/>
      <dgm:spPr/>
    </dgm:pt>
    <dgm:pt modelId="{65D2DB8A-35A5-B648-8A43-0285A86EF871}" type="pres">
      <dgm:prSet presAssocID="{028ECCC6-5FE5-4566-8F63-8674761C057E}" presName="sp" presStyleCnt="0"/>
      <dgm:spPr/>
    </dgm:pt>
    <dgm:pt modelId="{5D50BD43-0BDF-1B4A-ADF5-55E66A196428}" type="pres">
      <dgm:prSet presAssocID="{D86904A3-E5D7-4221-939F-5DF8D81D6965}" presName="arrowAndChildren" presStyleCnt="0"/>
      <dgm:spPr/>
    </dgm:pt>
    <dgm:pt modelId="{612DB8D2-B244-6F45-A4D7-A547B1A111BE}" type="pres">
      <dgm:prSet presAssocID="{D86904A3-E5D7-4221-939F-5DF8D81D6965}" presName="parentTextArrow" presStyleLbl="node1" presStyleIdx="1" presStyleCnt="5"/>
      <dgm:spPr/>
    </dgm:pt>
    <dgm:pt modelId="{97A6CC7C-A8BF-1F49-9E6F-07D6B09CE27F}" type="pres">
      <dgm:prSet presAssocID="{912E6C14-AA36-4318-8D26-98AC85102A09}" presName="sp" presStyleCnt="0"/>
      <dgm:spPr/>
    </dgm:pt>
    <dgm:pt modelId="{BDD20473-C867-CE49-8E41-32B02EDA8B60}" type="pres">
      <dgm:prSet presAssocID="{349A3094-C443-49F9-B901-75413387FC4F}" presName="arrowAndChildren" presStyleCnt="0"/>
      <dgm:spPr/>
    </dgm:pt>
    <dgm:pt modelId="{6C88BAA5-7F16-7F4A-8F6A-F362CD51E816}" type="pres">
      <dgm:prSet presAssocID="{349A3094-C443-49F9-B901-75413387FC4F}" presName="parentTextArrow" presStyleLbl="node1" presStyleIdx="2" presStyleCnt="5"/>
      <dgm:spPr/>
    </dgm:pt>
    <dgm:pt modelId="{8BBDA2B1-B12B-2549-A76B-F163A58D3D4C}" type="pres">
      <dgm:prSet presAssocID="{BEA83A74-2D76-4A00-96B6-D0819DDDF20E}" presName="sp" presStyleCnt="0"/>
      <dgm:spPr/>
    </dgm:pt>
    <dgm:pt modelId="{4F7F9472-ABF3-0049-8930-6FB5DDA23816}" type="pres">
      <dgm:prSet presAssocID="{F3F0BA53-4940-46CD-8B6F-F061DC71F259}" presName="arrowAndChildren" presStyleCnt="0"/>
      <dgm:spPr/>
    </dgm:pt>
    <dgm:pt modelId="{8E843D77-6493-E843-A056-3E9A654866CE}" type="pres">
      <dgm:prSet presAssocID="{F3F0BA53-4940-46CD-8B6F-F061DC71F259}" presName="parentTextArrow" presStyleLbl="node1" presStyleIdx="3" presStyleCnt="5"/>
      <dgm:spPr/>
    </dgm:pt>
    <dgm:pt modelId="{37B3E7AD-5677-3C4D-85ED-EDC2E13B03D2}" type="pres">
      <dgm:prSet presAssocID="{0DE28CE1-C65A-4869-8B25-1A26457D02CC}" presName="sp" presStyleCnt="0"/>
      <dgm:spPr/>
    </dgm:pt>
    <dgm:pt modelId="{242DAC73-F26D-B24E-83D0-74194F65DA00}" type="pres">
      <dgm:prSet presAssocID="{2A8E4B81-25F2-416E-B032-FCDAFA9A48D2}" presName="arrowAndChildren" presStyleCnt="0"/>
      <dgm:spPr/>
    </dgm:pt>
    <dgm:pt modelId="{E353A46B-C177-D244-97AC-D18AC8EB8D72}" type="pres">
      <dgm:prSet presAssocID="{2A8E4B81-25F2-416E-B032-FCDAFA9A48D2}" presName="parentTextArrow" presStyleLbl="node1" presStyleIdx="4" presStyleCnt="5"/>
      <dgm:spPr/>
    </dgm:pt>
  </dgm:ptLst>
  <dgm:cxnLst>
    <dgm:cxn modelId="{775E0E09-AF53-4BD2-AF0D-9C00DD7F0483}" srcId="{3994EFBD-DF88-4A9E-900F-361C403CE9B0}" destId="{D86904A3-E5D7-4221-939F-5DF8D81D6965}" srcOrd="3" destOrd="0" parTransId="{8CDFEA92-92F9-400E-A953-3FB60597A1C2}" sibTransId="{028ECCC6-5FE5-4566-8F63-8674761C057E}"/>
    <dgm:cxn modelId="{BE537F13-B10E-4884-8D67-A5D14F02A32F}" srcId="{3994EFBD-DF88-4A9E-900F-361C403CE9B0}" destId="{349A3094-C443-49F9-B901-75413387FC4F}" srcOrd="2" destOrd="0" parTransId="{41ADE3A2-0295-4145-A74F-AAA9CD9B1EEA}" sibTransId="{912E6C14-AA36-4318-8D26-98AC85102A09}"/>
    <dgm:cxn modelId="{82FD9225-BC92-B147-B6FE-956D889CA0B5}" type="presOf" srcId="{2A8E4B81-25F2-416E-B032-FCDAFA9A48D2}" destId="{E353A46B-C177-D244-97AC-D18AC8EB8D72}" srcOrd="0" destOrd="0" presId="urn:microsoft.com/office/officeart/2005/8/layout/process4"/>
    <dgm:cxn modelId="{F5090030-7D36-8846-9CFD-64E3A17AE9F7}" type="presOf" srcId="{3994EFBD-DF88-4A9E-900F-361C403CE9B0}" destId="{0FFFD3FF-3FAB-5240-AE1D-0E401BFEF802}" srcOrd="0" destOrd="0" presId="urn:microsoft.com/office/officeart/2005/8/layout/process4"/>
    <dgm:cxn modelId="{FE1DD733-0913-F64F-A99A-D91B65957C57}" type="presOf" srcId="{E3529260-A614-4819-86E7-0C123E215E58}" destId="{646B5228-27C9-F048-9830-29EC3489FEB3}" srcOrd="0" destOrd="0" presId="urn:microsoft.com/office/officeart/2005/8/layout/process4"/>
    <dgm:cxn modelId="{EF64F038-217D-1D4E-B9C5-369119F27F8A}" type="presOf" srcId="{F3F0BA53-4940-46CD-8B6F-F061DC71F259}" destId="{8E843D77-6493-E843-A056-3E9A654866CE}" srcOrd="0" destOrd="0" presId="urn:microsoft.com/office/officeart/2005/8/layout/process4"/>
    <dgm:cxn modelId="{DE00E93A-5407-8844-8A7F-5358289593FA}" type="presOf" srcId="{349A3094-C443-49F9-B901-75413387FC4F}" destId="{6C88BAA5-7F16-7F4A-8F6A-F362CD51E816}" srcOrd="0" destOrd="0" presId="urn:microsoft.com/office/officeart/2005/8/layout/process4"/>
    <dgm:cxn modelId="{FD83B84B-0DEA-4F4D-BA2D-A5E4321A5359}" srcId="{3994EFBD-DF88-4A9E-900F-361C403CE9B0}" destId="{2A8E4B81-25F2-416E-B032-FCDAFA9A48D2}" srcOrd="0" destOrd="0" parTransId="{F9CCB2CF-FCA7-49BF-B86A-47CB7F1B9B88}" sibTransId="{0DE28CE1-C65A-4869-8B25-1A26457D02CC}"/>
    <dgm:cxn modelId="{D7865F5F-58EF-4CF0-A48E-1F9DE608329B}" srcId="{3994EFBD-DF88-4A9E-900F-361C403CE9B0}" destId="{F3F0BA53-4940-46CD-8B6F-F061DC71F259}" srcOrd="1" destOrd="0" parTransId="{465915AF-90AF-4AFC-A80B-7E66635C3541}" sibTransId="{BEA83A74-2D76-4A00-96B6-D0819DDDF20E}"/>
    <dgm:cxn modelId="{1DEC378D-1D1A-4FDF-94EC-635FA8C1ADD7}" srcId="{3994EFBD-DF88-4A9E-900F-361C403CE9B0}" destId="{E3529260-A614-4819-86E7-0C123E215E58}" srcOrd="4" destOrd="0" parTransId="{0FC7FE4B-2613-47DA-AA38-0C0C5C8A7E7E}" sibTransId="{F8788A1C-93EC-4CE3-AC73-1851D7186C68}"/>
    <dgm:cxn modelId="{19B9DED0-8497-3F43-AE09-15C1EC729073}" type="presOf" srcId="{D86904A3-E5D7-4221-939F-5DF8D81D6965}" destId="{612DB8D2-B244-6F45-A4D7-A547B1A111BE}" srcOrd="0" destOrd="0" presId="urn:microsoft.com/office/officeart/2005/8/layout/process4"/>
    <dgm:cxn modelId="{C64E064A-9D79-9145-8092-E579B4F326DC}" type="presParOf" srcId="{0FFFD3FF-3FAB-5240-AE1D-0E401BFEF802}" destId="{0CC92FC7-3A5D-C446-BA61-8517F0D36D3D}" srcOrd="0" destOrd="0" presId="urn:microsoft.com/office/officeart/2005/8/layout/process4"/>
    <dgm:cxn modelId="{BD6154B8-4485-CD44-AEC2-B07BE8CE22B9}" type="presParOf" srcId="{0CC92FC7-3A5D-C446-BA61-8517F0D36D3D}" destId="{646B5228-27C9-F048-9830-29EC3489FEB3}" srcOrd="0" destOrd="0" presId="urn:microsoft.com/office/officeart/2005/8/layout/process4"/>
    <dgm:cxn modelId="{554F0342-40B6-2B47-A061-FF8345C614C3}" type="presParOf" srcId="{0FFFD3FF-3FAB-5240-AE1D-0E401BFEF802}" destId="{65D2DB8A-35A5-B648-8A43-0285A86EF871}" srcOrd="1" destOrd="0" presId="urn:microsoft.com/office/officeart/2005/8/layout/process4"/>
    <dgm:cxn modelId="{67C9DF86-A146-A74F-A479-978F6F1D366C}" type="presParOf" srcId="{0FFFD3FF-3FAB-5240-AE1D-0E401BFEF802}" destId="{5D50BD43-0BDF-1B4A-ADF5-55E66A196428}" srcOrd="2" destOrd="0" presId="urn:microsoft.com/office/officeart/2005/8/layout/process4"/>
    <dgm:cxn modelId="{54EE0817-E975-944A-9D03-E8375CCBE45F}" type="presParOf" srcId="{5D50BD43-0BDF-1B4A-ADF5-55E66A196428}" destId="{612DB8D2-B244-6F45-A4D7-A547B1A111BE}" srcOrd="0" destOrd="0" presId="urn:microsoft.com/office/officeart/2005/8/layout/process4"/>
    <dgm:cxn modelId="{235354BB-B1F1-4541-AA1A-D5292B2AF281}" type="presParOf" srcId="{0FFFD3FF-3FAB-5240-AE1D-0E401BFEF802}" destId="{97A6CC7C-A8BF-1F49-9E6F-07D6B09CE27F}" srcOrd="3" destOrd="0" presId="urn:microsoft.com/office/officeart/2005/8/layout/process4"/>
    <dgm:cxn modelId="{0FD096CB-C384-7042-9B82-BF60D12A62CC}" type="presParOf" srcId="{0FFFD3FF-3FAB-5240-AE1D-0E401BFEF802}" destId="{BDD20473-C867-CE49-8E41-32B02EDA8B60}" srcOrd="4" destOrd="0" presId="urn:microsoft.com/office/officeart/2005/8/layout/process4"/>
    <dgm:cxn modelId="{97C13CDA-629C-424D-A064-1E963E1BED29}" type="presParOf" srcId="{BDD20473-C867-CE49-8E41-32B02EDA8B60}" destId="{6C88BAA5-7F16-7F4A-8F6A-F362CD51E816}" srcOrd="0" destOrd="0" presId="urn:microsoft.com/office/officeart/2005/8/layout/process4"/>
    <dgm:cxn modelId="{52724E62-01E4-F449-BAB9-3DD60073EC0F}" type="presParOf" srcId="{0FFFD3FF-3FAB-5240-AE1D-0E401BFEF802}" destId="{8BBDA2B1-B12B-2549-A76B-F163A58D3D4C}" srcOrd="5" destOrd="0" presId="urn:microsoft.com/office/officeart/2005/8/layout/process4"/>
    <dgm:cxn modelId="{54563E4E-A24F-0446-8F87-FB6A50E09473}" type="presParOf" srcId="{0FFFD3FF-3FAB-5240-AE1D-0E401BFEF802}" destId="{4F7F9472-ABF3-0049-8930-6FB5DDA23816}" srcOrd="6" destOrd="0" presId="urn:microsoft.com/office/officeart/2005/8/layout/process4"/>
    <dgm:cxn modelId="{206D1CDE-5CB4-8642-919A-A41163E55280}" type="presParOf" srcId="{4F7F9472-ABF3-0049-8930-6FB5DDA23816}" destId="{8E843D77-6493-E843-A056-3E9A654866CE}" srcOrd="0" destOrd="0" presId="urn:microsoft.com/office/officeart/2005/8/layout/process4"/>
    <dgm:cxn modelId="{86151762-D737-4946-BAC7-7E61E9C2FC53}" type="presParOf" srcId="{0FFFD3FF-3FAB-5240-AE1D-0E401BFEF802}" destId="{37B3E7AD-5677-3C4D-85ED-EDC2E13B03D2}" srcOrd="7" destOrd="0" presId="urn:microsoft.com/office/officeart/2005/8/layout/process4"/>
    <dgm:cxn modelId="{4F9B0E1F-B4BB-3548-9AD5-77765A458E79}" type="presParOf" srcId="{0FFFD3FF-3FAB-5240-AE1D-0E401BFEF802}" destId="{242DAC73-F26D-B24E-83D0-74194F65DA00}" srcOrd="8" destOrd="0" presId="urn:microsoft.com/office/officeart/2005/8/layout/process4"/>
    <dgm:cxn modelId="{AA3DBBA3-3C2D-CE4C-A0E1-4BD5EA523E43}" type="presParOf" srcId="{242DAC73-F26D-B24E-83D0-74194F65DA00}" destId="{E353A46B-C177-D244-97AC-D18AC8EB8D7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7E5ABB-487A-42E9-B6A6-D4C0CA3F66DE}" type="doc">
      <dgm:prSet loTypeId="urn:microsoft.com/office/officeart/2008/layout/LinedList" loCatId="list" qsTypeId="urn:microsoft.com/office/officeart/2005/8/quickstyle/simple2" qsCatId="simple" csTypeId="urn:microsoft.com/office/officeart/2005/8/colors/accent0_3" csCatId="mainScheme" phldr="1"/>
      <dgm:spPr/>
      <dgm:t>
        <a:bodyPr/>
        <a:lstStyle/>
        <a:p>
          <a:endParaRPr lang="en-US"/>
        </a:p>
      </dgm:t>
    </dgm:pt>
    <dgm:pt modelId="{397BFD39-74CF-4ED3-B6FD-D8D4799F6B27}">
      <dgm:prSet/>
      <dgm:spPr/>
      <dgm:t>
        <a:bodyPr/>
        <a:lstStyle/>
        <a:p>
          <a:r>
            <a:rPr lang="en-US" dirty="0"/>
            <a:t>Termination without just cause:</a:t>
          </a:r>
        </a:p>
        <a:p>
          <a:r>
            <a:rPr lang="en-US" dirty="0"/>
            <a:t>Non authorized absence, no training</a:t>
          </a:r>
        </a:p>
      </dgm:t>
    </dgm:pt>
    <dgm:pt modelId="{2551E4EF-3ADB-4E34-B891-498AD0D9BE74}" type="parTrans" cxnId="{FE1E76F0-93CD-4F2B-B25D-24E20A01424A}">
      <dgm:prSet/>
      <dgm:spPr/>
      <dgm:t>
        <a:bodyPr/>
        <a:lstStyle/>
        <a:p>
          <a:endParaRPr lang="en-US"/>
        </a:p>
      </dgm:t>
    </dgm:pt>
    <dgm:pt modelId="{DBA585FE-63EA-42C8-906D-01D629C5B073}" type="sibTrans" cxnId="{FE1E76F0-93CD-4F2B-B25D-24E20A01424A}">
      <dgm:prSet/>
      <dgm:spPr/>
      <dgm:t>
        <a:bodyPr/>
        <a:lstStyle/>
        <a:p>
          <a:endParaRPr lang="en-US"/>
        </a:p>
      </dgm:t>
    </dgm:pt>
    <dgm:pt modelId="{A47ADD33-2856-4472-8A75-BEB07603009A}">
      <dgm:prSet/>
      <dgm:spPr/>
      <dgm:t>
        <a:bodyPr/>
        <a:lstStyle/>
        <a:p>
          <a:r>
            <a:rPr lang="en-US" dirty="0"/>
            <a:t>DRC  and CAS: 10.500.000 euros compensation to </a:t>
          </a:r>
          <a:r>
            <a:rPr lang="en-US" dirty="0" err="1"/>
            <a:t>Lokomotive</a:t>
          </a:r>
          <a:r>
            <a:rPr lang="en-US" dirty="0"/>
            <a:t> Moscow (unamortized transfer fee!)</a:t>
          </a:r>
        </a:p>
      </dgm:t>
    </dgm:pt>
    <dgm:pt modelId="{97566664-5427-4F30-88C3-9878E9F64004}" type="parTrans" cxnId="{4C41B568-FBD2-401C-9D6B-74ACBCD76E6B}">
      <dgm:prSet/>
      <dgm:spPr/>
      <dgm:t>
        <a:bodyPr/>
        <a:lstStyle/>
        <a:p>
          <a:endParaRPr lang="en-US"/>
        </a:p>
      </dgm:t>
    </dgm:pt>
    <dgm:pt modelId="{821FA76B-6F25-4848-91BA-4C47343E2B42}" type="sibTrans" cxnId="{4C41B568-FBD2-401C-9D6B-74ACBCD76E6B}">
      <dgm:prSet/>
      <dgm:spPr/>
      <dgm:t>
        <a:bodyPr/>
        <a:lstStyle/>
        <a:p>
          <a:endParaRPr lang="en-US"/>
        </a:p>
      </dgm:t>
    </dgm:pt>
    <dgm:pt modelId="{B27F9D7D-F38A-4008-A970-B708B7E42AA7}">
      <dgm:prSet/>
      <dgm:spPr/>
      <dgm:t>
        <a:bodyPr/>
        <a:lstStyle/>
        <a:p>
          <a:r>
            <a:rPr lang="en-US" dirty="0"/>
            <a:t>Charleroi interested but…</a:t>
          </a:r>
        </a:p>
      </dgm:t>
    </dgm:pt>
    <dgm:pt modelId="{5D72068D-BA61-476F-A1BE-8AF36DF151B0}" type="parTrans" cxnId="{0403CA91-677F-45D4-9A62-280770040047}">
      <dgm:prSet/>
      <dgm:spPr/>
      <dgm:t>
        <a:bodyPr/>
        <a:lstStyle/>
        <a:p>
          <a:endParaRPr lang="en-US"/>
        </a:p>
      </dgm:t>
    </dgm:pt>
    <dgm:pt modelId="{0ECF9750-B37A-4665-990A-AABC504B74B2}" type="sibTrans" cxnId="{0403CA91-677F-45D4-9A62-280770040047}">
      <dgm:prSet/>
      <dgm:spPr/>
      <dgm:t>
        <a:bodyPr/>
        <a:lstStyle/>
        <a:p>
          <a:endParaRPr lang="en-US"/>
        </a:p>
      </dgm:t>
    </dgm:pt>
    <dgm:pt modelId="{67660988-086B-448F-9A90-895CB00D3A3B}">
      <dgm:prSet/>
      <dgm:spPr/>
      <dgm:t>
        <a:bodyPr/>
        <a:lstStyle/>
        <a:p>
          <a:r>
            <a:rPr lang="en-US" dirty="0"/>
            <a:t>No clearance from FIFA and URBSFA</a:t>
          </a:r>
        </a:p>
      </dgm:t>
    </dgm:pt>
    <dgm:pt modelId="{5E08AAA0-969C-4434-BED8-28F2C2058BA7}" type="parTrans" cxnId="{01A1161E-6019-4C5B-9455-D98A76971F26}">
      <dgm:prSet/>
      <dgm:spPr/>
      <dgm:t>
        <a:bodyPr/>
        <a:lstStyle/>
        <a:p>
          <a:endParaRPr lang="en-US"/>
        </a:p>
      </dgm:t>
    </dgm:pt>
    <dgm:pt modelId="{C950EBEF-7698-4EC9-9B9D-95F147679B25}" type="sibTrans" cxnId="{01A1161E-6019-4C5B-9455-D98A76971F26}">
      <dgm:prSet/>
      <dgm:spPr/>
      <dgm:t>
        <a:bodyPr/>
        <a:lstStyle/>
        <a:p>
          <a:endParaRPr lang="en-US"/>
        </a:p>
      </dgm:t>
    </dgm:pt>
    <dgm:pt modelId="{22767F60-D0A4-45EC-B78D-6940B8CCEDA4}">
      <dgm:prSet/>
      <dgm:spPr/>
      <dgm:t>
        <a:bodyPr/>
        <a:lstStyle/>
        <a:p>
          <a:r>
            <a:rPr lang="en-US" dirty="0"/>
            <a:t>Case before national judge : claim for damages – Preliminary questions for ECJ</a:t>
          </a:r>
        </a:p>
      </dgm:t>
    </dgm:pt>
    <dgm:pt modelId="{E3779209-E309-42A4-9A50-F6C2A572F817}" type="parTrans" cxnId="{317FDF6C-64B1-4A39-8439-BAC9C2AEB406}">
      <dgm:prSet/>
      <dgm:spPr/>
      <dgm:t>
        <a:bodyPr/>
        <a:lstStyle/>
        <a:p>
          <a:endParaRPr lang="en-US"/>
        </a:p>
      </dgm:t>
    </dgm:pt>
    <dgm:pt modelId="{7888CB63-D366-441F-9C1F-E48BB8F74530}" type="sibTrans" cxnId="{317FDF6C-64B1-4A39-8439-BAC9C2AEB406}">
      <dgm:prSet/>
      <dgm:spPr/>
      <dgm:t>
        <a:bodyPr/>
        <a:lstStyle/>
        <a:p>
          <a:endParaRPr lang="en-US"/>
        </a:p>
      </dgm:t>
    </dgm:pt>
    <dgm:pt modelId="{B03AECF5-1BBC-E544-A10A-825B3020B67F}" type="pres">
      <dgm:prSet presAssocID="{D47E5ABB-487A-42E9-B6A6-D4C0CA3F66DE}" presName="vert0" presStyleCnt="0">
        <dgm:presLayoutVars>
          <dgm:dir/>
          <dgm:animOne val="branch"/>
          <dgm:animLvl val="lvl"/>
        </dgm:presLayoutVars>
      </dgm:prSet>
      <dgm:spPr/>
    </dgm:pt>
    <dgm:pt modelId="{3581D4FD-671F-004E-B2A7-A8AA22173C2D}" type="pres">
      <dgm:prSet presAssocID="{397BFD39-74CF-4ED3-B6FD-D8D4799F6B27}" presName="thickLine" presStyleLbl="alignNode1" presStyleIdx="0" presStyleCnt="5"/>
      <dgm:spPr/>
    </dgm:pt>
    <dgm:pt modelId="{4C165804-179E-4848-8F1E-998676E4BF9D}" type="pres">
      <dgm:prSet presAssocID="{397BFD39-74CF-4ED3-B6FD-D8D4799F6B27}" presName="horz1" presStyleCnt="0"/>
      <dgm:spPr/>
    </dgm:pt>
    <dgm:pt modelId="{736E7779-32A4-9840-B03B-CF4A660C537B}" type="pres">
      <dgm:prSet presAssocID="{397BFD39-74CF-4ED3-B6FD-D8D4799F6B27}" presName="tx1" presStyleLbl="revTx" presStyleIdx="0" presStyleCnt="5"/>
      <dgm:spPr/>
    </dgm:pt>
    <dgm:pt modelId="{54F84048-6637-CD49-A858-EA2DC37D09AC}" type="pres">
      <dgm:prSet presAssocID="{397BFD39-74CF-4ED3-B6FD-D8D4799F6B27}" presName="vert1" presStyleCnt="0"/>
      <dgm:spPr/>
    </dgm:pt>
    <dgm:pt modelId="{6A09C18E-F350-084D-A796-3197A9D420EA}" type="pres">
      <dgm:prSet presAssocID="{A47ADD33-2856-4472-8A75-BEB07603009A}" presName="thickLine" presStyleLbl="alignNode1" presStyleIdx="1" presStyleCnt="5"/>
      <dgm:spPr/>
    </dgm:pt>
    <dgm:pt modelId="{CE8D5A95-BFD5-6841-80E7-D3941D2E9C38}" type="pres">
      <dgm:prSet presAssocID="{A47ADD33-2856-4472-8A75-BEB07603009A}" presName="horz1" presStyleCnt="0"/>
      <dgm:spPr/>
    </dgm:pt>
    <dgm:pt modelId="{6626C44D-5E26-3D48-B62C-19483316706E}" type="pres">
      <dgm:prSet presAssocID="{A47ADD33-2856-4472-8A75-BEB07603009A}" presName="tx1" presStyleLbl="revTx" presStyleIdx="1" presStyleCnt="5"/>
      <dgm:spPr/>
    </dgm:pt>
    <dgm:pt modelId="{DEA7154E-F929-DE4F-B776-0809EFF39857}" type="pres">
      <dgm:prSet presAssocID="{A47ADD33-2856-4472-8A75-BEB07603009A}" presName="vert1" presStyleCnt="0"/>
      <dgm:spPr/>
    </dgm:pt>
    <dgm:pt modelId="{8B1427BF-C51F-3F43-BDD5-A6CF8B4CCE59}" type="pres">
      <dgm:prSet presAssocID="{B27F9D7D-F38A-4008-A970-B708B7E42AA7}" presName="thickLine" presStyleLbl="alignNode1" presStyleIdx="2" presStyleCnt="5"/>
      <dgm:spPr/>
    </dgm:pt>
    <dgm:pt modelId="{6E8AB622-B4F8-9745-A728-DEAFC189B0A6}" type="pres">
      <dgm:prSet presAssocID="{B27F9D7D-F38A-4008-A970-B708B7E42AA7}" presName="horz1" presStyleCnt="0"/>
      <dgm:spPr/>
    </dgm:pt>
    <dgm:pt modelId="{58727EA1-B5EC-B543-B9DA-866783847867}" type="pres">
      <dgm:prSet presAssocID="{B27F9D7D-F38A-4008-A970-B708B7E42AA7}" presName="tx1" presStyleLbl="revTx" presStyleIdx="2" presStyleCnt="5"/>
      <dgm:spPr/>
    </dgm:pt>
    <dgm:pt modelId="{CACC3109-A475-DC4B-A01C-CDE3FA1E93BF}" type="pres">
      <dgm:prSet presAssocID="{B27F9D7D-F38A-4008-A970-B708B7E42AA7}" presName="vert1" presStyleCnt="0"/>
      <dgm:spPr/>
    </dgm:pt>
    <dgm:pt modelId="{582E4CD9-9FF2-EA49-ABD9-7E935DC4A877}" type="pres">
      <dgm:prSet presAssocID="{67660988-086B-448F-9A90-895CB00D3A3B}" presName="thickLine" presStyleLbl="alignNode1" presStyleIdx="3" presStyleCnt="5"/>
      <dgm:spPr/>
    </dgm:pt>
    <dgm:pt modelId="{18ED629B-1D0D-DA4F-B671-A5E33DA874BB}" type="pres">
      <dgm:prSet presAssocID="{67660988-086B-448F-9A90-895CB00D3A3B}" presName="horz1" presStyleCnt="0"/>
      <dgm:spPr/>
    </dgm:pt>
    <dgm:pt modelId="{EE9ACBCD-04BB-E949-815B-4FE7340195DE}" type="pres">
      <dgm:prSet presAssocID="{67660988-086B-448F-9A90-895CB00D3A3B}" presName="tx1" presStyleLbl="revTx" presStyleIdx="3" presStyleCnt="5"/>
      <dgm:spPr/>
    </dgm:pt>
    <dgm:pt modelId="{9A26AD4E-CD42-F84D-921A-AEAEB9CB3FEA}" type="pres">
      <dgm:prSet presAssocID="{67660988-086B-448F-9A90-895CB00D3A3B}" presName="vert1" presStyleCnt="0"/>
      <dgm:spPr/>
    </dgm:pt>
    <dgm:pt modelId="{10F18F66-ADE4-5541-80A4-169777EECA67}" type="pres">
      <dgm:prSet presAssocID="{22767F60-D0A4-45EC-B78D-6940B8CCEDA4}" presName="thickLine" presStyleLbl="alignNode1" presStyleIdx="4" presStyleCnt="5"/>
      <dgm:spPr/>
    </dgm:pt>
    <dgm:pt modelId="{DB3F1A58-3541-FE4A-A88E-9ABA7435F895}" type="pres">
      <dgm:prSet presAssocID="{22767F60-D0A4-45EC-B78D-6940B8CCEDA4}" presName="horz1" presStyleCnt="0"/>
      <dgm:spPr/>
    </dgm:pt>
    <dgm:pt modelId="{16D3B280-3350-EB48-B8E7-AEE774363CE2}" type="pres">
      <dgm:prSet presAssocID="{22767F60-D0A4-45EC-B78D-6940B8CCEDA4}" presName="tx1" presStyleLbl="revTx" presStyleIdx="4" presStyleCnt="5"/>
      <dgm:spPr/>
    </dgm:pt>
    <dgm:pt modelId="{458B77BD-FBD4-D14E-B1AC-EB774329878F}" type="pres">
      <dgm:prSet presAssocID="{22767F60-D0A4-45EC-B78D-6940B8CCEDA4}" presName="vert1" presStyleCnt="0"/>
      <dgm:spPr/>
    </dgm:pt>
  </dgm:ptLst>
  <dgm:cxnLst>
    <dgm:cxn modelId="{01A1161E-6019-4C5B-9455-D98A76971F26}" srcId="{D47E5ABB-487A-42E9-B6A6-D4C0CA3F66DE}" destId="{67660988-086B-448F-9A90-895CB00D3A3B}" srcOrd="3" destOrd="0" parTransId="{5E08AAA0-969C-4434-BED8-28F2C2058BA7}" sibTransId="{C950EBEF-7698-4EC9-9B9D-95F147679B25}"/>
    <dgm:cxn modelId="{F5EA6422-3A09-A54B-8DA9-365AEBA9EF76}" type="presOf" srcId="{397BFD39-74CF-4ED3-B6FD-D8D4799F6B27}" destId="{736E7779-32A4-9840-B03B-CF4A660C537B}" srcOrd="0" destOrd="0" presId="urn:microsoft.com/office/officeart/2008/layout/LinedList"/>
    <dgm:cxn modelId="{AF05F14C-CD0D-004B-A23C-8E47F0E7B34A}" type="presOf" srcId="{A47ADD33-2856-4472-8A75-BEB07603009A}" destId="{6626C44D-5E26-3D48-B62C-19483316706E}" srcOrd="0" destOrd="0" presId="urn:microsoft.com/office/officeart/2008/layout/LinedList"/>
    <dgm:cxn modelId="{25B01151-6105-D549-8730-56A0CF25E707}" type="presOf" srcId="{D47E5ABB-487A-42E9-B6A6-D4C0CA3F66DE}" destId="{B03AECF5-1BBC-E544-A10A-825B3020B67F}" srcOrd="0" destOrd="0" presId="urn:microsoft.com/office/officeart/2008/layout/LinedList"/>
    <dgm:cxn modelId="{4C41B568-FBD2-401C-9D6B-74ACBCD76E6B}" srcId="{D47E5ABB-487A-42E9-B6A6-D4C0CA3F66DE}" destId="{A47ADD33-2856-4472-8A75-BEB07603009A}" srcOrd="1" destOrd="0" parTransId="{97566664-5427-4F30-88C3-9878E9F64004}" sibTransId="{821FA76B-6F25-4848-91BA-4C47343E2B42}"/>
    <dgm:cxn modelId="{317FDF6C-64B1-4A39-8439-BAC9C2AEB406}" srcId="{D47E5ABB-487A-42E9-B6A6-D4C0CA3F66DE}" destId="{22767F60-D0A4-45EC-B78D-6940B8CCEDA4}" srcOrd="4" destOrd="0" parTransId="{E3779209-E309-42A4-9A50-F6C2A572F817}" sibTransId="{7888CB63-D366-441F-9C1F-E48BB8F74530}"/>
    <dgm:cxn modelId="{0403CA91-677F-45D4-9A62-280770040047}" srcId="{D47E5ABB-487A-42E9-B6A6-D4C0CA3F66DE}" destId="{B27F9D7D-F38A-4008-A970-B708B7E42AA7}" srcOrd="2" destOrd="0" parTransId="{5D72068D-BA61-476F-A1BE-8AF36DF151B0}" sibTransId="{0ECF9750-B37A-4665-990A-AABC504B74B2}"/>
    <dgm:cxn modelId="{C34C4997-129F-FB4C-AAA2-804DA021849B}" type="presOf" srcId="{B27F9D7D-F38A-4008-A970-B708B7E42AA7}" destId="{58727EA1-B5EC-B543-B9DA-866783847867}" srcOrd="0" destOrd="0" presId="urn:microsoft.com/office/officeart/2008/layout/LinedList"/>
    <dgm:cxn modelId="{11B9789E-E664-5148-A492-60B62082D5CD}" type="presOf" srcId="{67660988-086B-448F-9A90-895CB00D3A3B}" destId="{EE9ACBCD-04BB-E949-815B-4FE7340195DE}" srcOrd="0" destOrd="0" presId="urn:microsoft.com/office/officeart/2008/layout/LinedList"/>
    <dgm:cxn modelId="{7387DBB0-4DB6-5F4F-8ECC-AF7143E78125}" type="presOf" srcId="{22767F60-D0A4-45EC-B78D-6940B8CCEDA4}" destId="{16D3B280-3350-EB48-B8E7-AEE774363CE2}" srcOrd="0" destOrd="0" presId="urn:microsoft.com/office/officeart/2008/layout/LinedList"/>
    <dgm:cxn modelId="{FE1E76F0-93CD-4F2B-B25D-24E20A01424A}" srcId="{D47E5ABB-487A-42E9-B6A6-D4C0CA3F66DE}" destId="{397BFD39-74CF-4ED3-B6FD-D8D4799F6B27}" srcOrd="0" destOrd="0" parTransId="{2551E4EF-3ADB-4E34-B891-498AD0D9BE74}" sibTransId="{DBA585FE-63EA-42C8-906D-01D629C5B073}"/>
    <dgm:cxn modelId="{62F596E5-91BD-A141-B832-E1BACE5745FF}" type="presParOf" srcId="{B03AECF5-1BBC-E544-A10A-825B3020B67F}" destId="{3581D4FD-671F-004E-B2A7-A8AA22173C2D}" srcOrd="0" destOrd="0" presId="urn:microsoft.com/office/officeart/2008/layout/LinedList"/>
    <dgm:cxn modelId="{E53A5841-9E09-2746-BDD4-6B39933A9173}" type="presParOf" srcId="{B03AECF5-1BBC-E544-A10A-825B3020B67F}" destId="{4C165804-179E-4848-8F1E-998676E4BF9D}" srcOrd="1" destOrd="0" presId="urn:microsoft.com/office/officeart/2008/layout/LinedList"/>
    <dgm:cxn modelId="{8949CA95-1F9D-F54A-9A80-06D3163EBE51}" type="presParOf" srcId="{4C165804-179E-4848-8F1E-998676E4BF9D}" destId="{736E7779-32A4-9840-B03B-CF4A660C537B}" srcOrd="0" destOrd="0" presId="urn:microsoft.com/office/officeart/2008/layout/LinedList"/>
    <dgm:cxn modelId="{3DDFA89E-6790-464A-9C58-A560B524C19A}" type="presParOf" srcId="{4C165804-179E-4848-8F1E-998676E4BF9D}" destId="{54F84048-6637-CD49-A858-EA2DC37D09AC}" srcOrd="1" destOrd="0" presId="urn:microsoft.com/office/officeart/2008/layout/LinedList"/>
    <dgm:cxn modelId="{CD543792-3200-9E49-8FA0-5368395CF3E8}" type="presParOf" srcId="{B03AECF5-1BBC-E544-A10A-825B3020B67F}" destId="{6A09C18E-F350-084D-A796-3197A9D420EA}" srcOrd="2" destOrd="0" presId="urn:microsoft.com/office/officeart/2008/layout/LinedList"/>
    <dgm:cxn modelId="{48598466-2E00-6D4A-AD16-DD569DB2C01D}" type="presParOf" srcId="{B03AECF5-1BBC-E544-A10A-825B3020B67F}" destId="{CE8D5A95-BFD5-6841-80E7-D3941D2E9C38}" srcOrd="3" destOrd="0" presId="urn:microsoft.com/office/officeart/2008/layout/LinedList"/>
    <dgm:cxn modelId="{4A76ABE9-B9E3-9049-B2A0-58AAC291A7BA}" type="presParOf" srcId="{CE8D5A95-BFD5-6841-80E7-D3941D2E9C38}" destId="{6626C44D-5E26-3D48-B62C-19483316706E}" srcOrd="0" destOrd="0" presId="urn:microsoft.com/office/officeart/2008/layout/LinedList"/>
    <dgm:cxn modelId="{0A2EF569-1A77-1148-AFE2-E7D7546803A8}" type="presParOf" srcId="{CE8D5A95-BFD5-6841-80E7-D3941D2E9C38}" destId="{DEA7154E-F929-DE4F-B776-0809EFF39857}" srcOrd="1" destOrd="0" presId="urn:microsoft.com/office/officeart/2008/layout/LinedList"/>
    <dgm:cxn modelId="{B3D2A0C6-08E1-7A43-9720-1DD50CF6E5C5}" type="presParOf" srcId="{B03AECF5-1BBC-E544-A10A-825B3020B67F}" destId="{8B1427BF-C51F-3F43-BDD5-A6CF8B4CCE59}" srcOrd="4" destOrd="0" presId="urn:microsoft.com/office/officeart/2008/layout/LinedList"/>
    <dgm:cxn modelId="{FFA46FBF-2DD4-3E4A-B173-074A8B776443}" type="presParOf" srcId="{B03AECF5-1BBC-E544-A10A-825B3020B67F}" destId="{6E8AB622-B4F8-9745-A728-DEAFC189B0A6}" srcOrd="5" destOrd="0" presId="urn:microsoft.com/office/officeart/2008/layout/LinedList"/>
    <dgm:cxn modelId="{5511B537-D883-5C41-84A2-1A121CD54633}" type="presParOf" srcId="{6E8AB622-B4F8-9745-A728-DEAFC189B0A6}" destId="{58727EA1-B5EC-B543-B9DA-866783847867}" srcOrd="0" destOrd="0" presId="urn:microsoft.com/office/officeart/2008/layout/LinedList"/>
    <dgm:cxn modelId="{DF34A709-E453-654C-A6DA-AA8A993B1237}" type="presParOf" srcId="{6E8AB622-B4F8-9745-A728-DEAFC189B0A6}" destId="{CACC3109-A475-DC4B-A01C-CDE3FA1E93BF}" srcOrd="1" destOrd="0" presId="urn:microsoft.com/office/officeart/2008/layout/LinedList"/>
    <dgm:cxn modelId="{A6779210-3279-9F4E-BDD5-5C46B4CA7229}" type="presParOf" srcId="{B03AECF5-1BBC-E544-A10A-825B3020B67F}" destId="{582E4CD9-9FF2-EA49-ABD9-7E935DC4A877}" srcOrd="6" destOrd="0" presId="urn:microsoft.com/office/officeart/2008/layout/LinedList"/>
    <dgm:cxn modelId="{7AFE2FB6-7504-484B-A96A-E7D4350DABA0}" type="presParOf" srcId="{B03AECF5-1BBC-E544-A10A-825B3020B67F}" destId="{18ED629B-1D0D-DA4F-B671-A5E33DA874BB}" srcOrd="7" destOrd="0" presId="urn:microsoft.com/office/officeart/2008/layout/LinedList"/>
    <dgm:cxn modelId="{C338FDE1-8461-D945-8E4E-BFF33D11883C}" type="presParOf" srcId="{18ED629B-1D0D-DA4F-B671-A5E33DA874BB}" destId="{EE9ACBCD-04BB-E949-815B-4FE7340195DE}" srcOrd="0" destOrd="0" presId="urn:microsoft.com/office/officeart/2008/layout/LinedList"/>
    <dgm:cxn modelId="{73E92972-6BBB-9345-86EC-229BBB6CACCF}" type="presParOf" srcId="{18ED629B-1D0D-DA4F-B671-A5E33DA874BB}" destId="{9A26AD4E-CD42-F84D-921A-AEAEB9CB3FEA}" srcOrd="1" destOrd="0" presId="urn:microsoft.com/office/officeart/2008/layout/LinedList"/>
    <dgm:cxn modelId="{58FF34BE-A498-364D-87A4-3A9D68482518}" type="presParOf" srcId="{B03AECF5-1BBC-E544-A10A-825B3020B67F}" destId="{10F18F66-ADE4-5541-80A4-169777EECA67}" srcOrd="8" destOrd="0" presId="urn:microsoft.com/office/officeart/2008/layout/LinedList"/>
    <dgm:cxn modelId="{F08EE845-B719-8949-BCC0-E7B373462225}" type="presParOf" srcId="{B03AECF5-1BBC-E544-A10A-825B3020B67F}" destId="{DB3F1A58-3541-FE4A-A88E-9ABA7435F895}" srcOrd="9" destOrd="0" presId="urn:microsoft.com/office/officeart/2008/layout/LinedList"/>
    <dgm:cxn modelId="{8B0E1BED-6E57-FF4B-BACB-522B73B5C3CC}" type="presParOf" srcId="{DB3F1A58-3541-FE4A-A88E-9ABA7435F895}" destId="{16D3B280-3350-EB48-B8E7-AEE774363CE2}" srcOrd="0" destOrd="0" presId="urn:microsoft.com/office/officeart/2008/layout/LinedList"/>
    <dgm:cxn modelId="{3D1E5741-B491-5940-9874-59B050091FD1}" type="presParOf" srcId="{DB3F1A58-3541-FE4A-A88E-9ABA7435F895}" destId="{458B77BD-FBD4-D14E-B1AC-EB774329878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E73C9E-E848-4183-8672-575C9C36A97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1F86A88-9FC7-43B4-9217-042DE19CDEF4}">
      <dgm:prSet/>
      <dgm:spPr/>
      <dgm:t>
        <a:bodyPr/>
        <a:lstStyle/>
        <a:p>
          <a:r>
            <a:rPr lang="en-BE"/>
            <a:t>YES OF COURSE: they are deterrent for clubs in hiring players:</a:t>
          </a:r>
          <a:endParaRPr lang="en-US"/>
        </a:p>
      </dgm:t>
    </dgm:pt>
    <dgm:pt modelId="{1C83A729-A8BC-4D30-8BD1-ADA774080F0D}" type="parTrans" cxnId="{5536F308-1273-424F-9470-0C28E0C923A5}">
      <dgm:prSet/>
      <dgm:spPr/>
      <dgm:t>
        <a:bodyPr/>
        <a:lstStyle/>
        <a:p>
          <a:endParaRPr lang="en-US"/>
        </a:p>
      </dgm:t>
    </dgm:pt>
    <dgm:pt modelId="{BD064EE3-32FD-48C0-884B-CC5127C39EE3}" type="sibTrans" cxnId="{5536F308-1273-424F-9470-0C28E0C923A5}">
      <dgm:prSet/>
      <dgm:spPr/>
      <dgm:t>
        <a:bodyPr/>
        <a:lstStyle/>
        <a:p>
          <a:endParaRPr lang="en-US"/>
        </a:p>
      </dgm:t>
    </dgm:pt>
    <dgm:pt modelId="{617D9CED-A2FD-40A8-87AA-D7236A88A9B8}">
      <dgm:prSet/>
      <dgm:spPr/>
      <dgm:t>
        <a:bodyPr/>
        <a:lstStyle/>
        <a:p>
          <a:r>
            <a:rPr lang="en-BE"/>
            <a:t>“Significant legal risks”</a:t>
          </a:r>
          <a:endParaRPr lang="en-US"/>
        </a:p>
      </dgm:t>
    </dgm:pt>
    <dgm:pt modelId="{A767915A-53D4-49F8-8CD3-35C40657C1F5}" type="parTrans" cxnId="{0CEB90F0-F933-4905-8E19-686D781B29CB}">
      <dgm:prSet/>
      <dgm:spPr/>
      <dgm:t>
        <a:bodyPr/>
        <a:lstStyle/>
        <a:p>
          <a:endParaRPr lang="en-US"/>
        </a:p>
      </dgm:t>
    </dgm:pt>
    <dgm:pt modelId="{455454A3-4252-47E3-826B-A54E90FBCC41}" type="sibTrans" cxnId="{0CEB90F0-F933-4905-8E19-686D781B29CB}">
      <dgm:prSet/>
      <dgm:spPr/>
      <dgm:t>
        <a:bodyPr/>
        <a:lstStyle/>
        <a:p>
          <a:endParaRPr lang="en-US"/>
        </a:p>
      </dgm:t>
    </dgm:pt>
    <dgm:pt modelId="{29BF736A-19AF-428F-B18E-44EC4336EF19}">
      <dgm:prSet/>
      <dgm:spPr/>
      <dgm:t>
        <a:bodyPr/>
        <a:lstStyle/>
        <a:p>
          <a:r>
            <a:rPr lang="en-BE"/>
            <a:t>”Unpredictable and potentially very high financial risks”</a:t>
          </a:r>
          <a:endParaRPr lang="en-US"/>
        </a:p>
      </dgm:t>
    </dgm:pt>
    <dgm:pt modelId="{ED2D6AA7-17DA-4038-85E9-2C99F3FA2F1E}" type="parTrans" cxnId="{67F8DCD9-A6B6-420E-A6A1-77F57DADA968}">
      <dgm:prSet/>
      <dgm:spPr/>
      <dgm:t>
        <a:bodyPr/>
        <a:lstStyle/>
        <a:p>
          <a:endParaRPr lang="en-US"/>
        </a:p>
      </dgm:t>
    </dgm:pt>
    <dgm:pt modelId="{3B14F887-01FC-43BB-8461-C44A7F9FE617}" type="sibTrans" cxnId="{67F8DCD9-A6B6-420E-A6A1-77F57DADA968}">
      <dgm:prSet/>
      <dgm:spPr/>
      <dgm:t>
        <a:bodyPr/>
        <a:lstStyle/>
        <a:p>
          <a:endParaRPr lang="en-US"/>
        </a:p>
      </dgm:t>
    </dgm:pt>
    <dgm:pt modelId="{1A8F3EF8-6974-4A43-B418-1C5AC50FDB04}">
      <dgm:prSet/>
      <dgm:spPr/>
      <dgm:t>
        <a:bodyPr/>
        <a:lstStyle/>
        <a:p>
          <a:r>
            <a:rPr lang="en-BE" dirty="0"/>
            <a:t>“Major  sporting risks”(para.92)</a:t>
          </a:r>
          <a:endParaRPr lang="en-US" dirty="0"/>
        </a:p>
      </dgm:t>
    </dgm:pt>
    <dgm:pt modelId="{7D4371B6-7170-4645-A1EA-396D10E87FC5}" type="parTrans" cxnId="{3DA86350-32FD-42AA-97A9-70466302A201}">
      <dgm:prSet/>
      <dgm:spPr/>
      <dgm:t>
        <a:bodyPr/>
        <a:lstStyle/>
        <a:p>
          <a:endParaRPr lang="en-US"/>
        </a:p>
      </dgm:t>
    </dgm:pt>
    <dgm:pt modelId="{89A4D232-1EC0-4C85-A7DE-C48F5D7E7B07}" type="sibTrans" cxnId="{3DA86350-32FD-42AA-97A9-70466302A201}">
      <dgm:prSet/>
      <dgm:spPr/>
      <dgm:t>
        <a:bodyPr/>
        <a:lstStyle/>
        <a:p>
          <a:endParaRPr lang="en-US"/>
        </a:p>
      </dgm:t>
    </dgm:pt>
    <dgm:pt modelId="{87BA7DAF-D0E5-5E43-8F3E-BF0DF6E146D6}" type="pres">
      <dgm:prSet presAssocID="{46E73C9E-E848-4183-8672-575C9C36A978}" presName="linear" presStyleCnt="0">
        <dgm:presLayoutVars>
          <dgm:animLvl val="lvl"/>
          <dgm:resizeHandles val="exact"/>
        </dgm:presLayoutVars>
      </dgm:prSet>
      <dgm:spPr/>
    </dgm:pt>
    <dgm:pt modelId="{4259B092-EF1C-AD4D-8C8C-D12A16800E26}" type="pres">
      <dgm:prSet presAssocID="{D1F86A88-9FC7-43B4-9217-042DE19CDEF4}" presName="parentText" presStyleLbl="node1" presStyleIdx="0" presStyleCnt="4">
        <dgm:presLayoutVars>
          <dgm:chMax val="0"/>
          <dgm:bulletEnabled val="1"/>
        </dgm:presLayoutVars>
      </dgm:prSet>
      <dgm:spPr/>
    </dgm:pt>
    <dgm:pt modelId="{484CFAA5-15AB-CF43-BF76-33AAB130A8EA}" type="pres">
      <dgm:prSet presAssocID="{BD064EE3-32FD-48C0-884B-CC5127C39EE3}" presName="spacer" presStyleCnt="0"/>
      <dgm:spPr/>
    </dgm:pt>
    <dgm:pt modelId="{90A61DCF-7FAD-AB41-8707-209BBDB20494}" type="pres">
      <dgm:prSet presAssocID="{617D9CED-A2FD-40A8-87AA-D7236A88A9B8}" presName="parentText" presStyleLbl="node1" presStyleIdx="1" presStyleCnt="4">
        <dgm:presLayoutVars>
          <dgm:chMax val="0"/>
          <dgm:bulletEnabled val="1"/>
        </dgm:presLayoutVars>
      </dgm:prSet>
      <dgm:spPr/>
    </dgm:pt>
    <dgm:pt modelId="{94090249-A58E-B842-9787-69E836BB4447}" type="pres">
      <dgm:prSet presAssocID="{455454A3-4252-47E3-826B-A54E90FBCC41}" presName="spacer" presStyleCnt="0"/>
      <dgm:spPr/>
    </dgm:pt>
    <dgm:pt modelId="{2F70AC86-09EE-CB46-8E84-CB9F30D94137}" type="pres">
      <dgm:prSet presAssocID="{29BF736A-19AF-428F-B18E-44EC4336EF19}" presName="parentText" presStyleLbl="node1" presStyleIdx="2" presStyleCnt="4">
        <dgm:presLayoutVars>
          <dgm:chMax val="0"/>
          <dgm:bulletEnabled val="1"/>
        </dgm:presLayoutVars>
      </dgm:prSet>
      <dgm:spPr/>
    </dgm:pt>
    <dgm:pt modelId="{A3E80E9D-D1AC-0844-91F1-2B4333D4323C}" type="pres">
      <dgm:prSet presAssocID="{3B14F887-01FC-43BB-8461-C44A7F9FE617}" presName="spacer" presStyleCnt="0"/>
      <dgm:spPr/>
    </dgm:pt>
    <dgm:pt modelId="{42F17B7A-F89E-4C4F-BA86-4B9C46627D4F}" type="pres">
      <dgm:prSet presAssocID="{1A8F3EF8-6974-4A43-B418-1C5AC50FDB04}" presName="parentText" presStyleLbl="node1" presStyleIdx="3" presStyleCnt="4">
        <dgm:presLayoutVars>
          <dgm:chMax val="0"/>
          <dgm:bulletEnabled val="1"/>
        </dgm:presLayoutVars>
      </dgm:prSet>
      <dgm:spPr/>
    </dgm:pt>
  </dgm:ptLst>
  <dgm:cxnLst>
    <dgm:cxn modelId="{5536F308-1273-424F-9470-0C28E0C923A5}" srcId="{46E73C9E-E848-4183-8672-575C9C36A978}" destId="{D1F86A88-9FC7-43B4-9217-042DE19CDEF4}" srcOrd="0" destOrd="0" parTransId="{1C83A729-A8BC-4D30-8BD1-ADA774080F0D}" sibTransId="{BD064EE3-32FD-48C0-884B-CC5127C39EE3}"/>
    <dgm:cxn modelId="{3DA86350-32FD-42AA-97A9-70466302A201}" srcId="{46E73C9E-E848-4183-8672-575C9C36A978}" destId="{1A8F3EF8-6974-4A43-B418-1C5AC50FDB04}" srcOrd="3" destOrd="0" parTransId="{7D4371B6-7170-4645-A1EA-396D10E87FC5}" sibTransId="{89A4D232-1EC0-4C85-A7DE-C48F5D7E7B07}"/>
    <dgm:cxn modelId="{A0210F59-9E31-3F4B-AA6B-CA18932289F8}" type="presOf" srcId="{1A8F3EF8-6974-4A43-B418-1C5AC50FDB04}" destId="{42F17B7A-F89E-4C4F-BA86-4B9C46627D4F}" srcOrd="0" destOrd="0" presId="urn:microsoft.com/office/officeart/2005/8/layout/vList2"/>
    <dgm:cxn modelId="{8BDFBB65-B044-BE47-83D8-8E779FBD79C2}" type="presOf" srcId="{46E73C9E-E848-4183-8672-575C9C36A978}" destId="{87BA7DAF-D0E5-5E43-8F3E-BF0DF6E146D6}" srcOrd="0" destOrd="0" presId="urn:microsoft.com/office/officeart/2005/8/layout/vList2"/>
    <dgm:cxn modelId="{1B72769F-9BCD-4D4E-89C4-5B2617E826B0}" type="presOf" srcId="{29BF736A-19AF-428F-B18E-44EC4336EF19}" destId="{2F70AC86-09EE-CB46-8E84-CB9F30D94137}" srcOrd="0" destOrd="0" presId="urn:microsoft.com/office/officeart/2005/8/layout/vList2"/>
    <dgm:cxn modelId="{31DA19D8-5B8D-2A4C-8A8B-A1578220B6E1}" type="presOf" srcId="{617D9CED-A2FD-40A8-87AA-D7236A88A9B8}" destId="{90A61DCF-7FAD-AB41-8707-209BBDB20494}" srcOrd="0" destOrd="0" presId="urn:microsoft.com/office/officeart/2005/8/layout/vList2"/>
    <dgm:cxn modelId="{67F8DCD9-A6B6-420E-A6A1-77F57DADA968}" srcId="{46E73C9E-E848-4183-8672-575C9C36A978}" destId="{29BF736A-19AF-428F-B18E-44EC4336EF19}" srcOrd="2" destOrd="0" parTransId="{ED2D6AA7-17DA-4038-85E9-2C99F3FA2F1E}" sibTransId="{3B14F887-01FC-43BB-8461-C44A7F9FE617}"/>
    <dgm:cxn modelId="{B0E2E5E8-1751-4046-BBF2-890A7B1281A2}" type="presOf" srcId="{D1F86A88-9FC7-43B4-9217-042DE19CDEF4}" destId="{4259B092-EF1C-AD4D-8C8C-D12A16800E26}" srcOrd="0" destOrd="0" presId="urn:microsoft.com/office/officeart/2005/8/layout/vList2"/>
    <dgm:cxn modelId="{0CEB90F0-F933-4905-8E19-686D781B29CB}" srcId="{46E73C9E-E848-4183-8672-575C9C36A978}" destId="{617D9CED-A2FD-40A8-87AA-D7236A88A9B8}" srcOrd="1" destOrd="0" parTransId="{A767915A-53D4-49F8-8CD3-35C40657C1F5}" sibTransId="{455454A3-4252-47E3-826B-A54E90FBCC41}"/>
    <dgm:cxn modelId="{F8CFA57C-8680-BD4A-84E2-69F4DD4D3A23}" type="presParOf" srcId="{87BA7DAF-D0E5-5E43-8F3E-BF0DF6E146D6}" destId="{4259B092-EF1C-AD4D-8C8C-D12A16800E26}" srcOrd="0" destOrd="0" presId="urn:microsoft.com/office/officeart/2005/8/layout/vList2"/>
    <dgm:cxn modelId="{7326E2B5-2C5A-1446-A2B8-E33D0B8B2035}" type="presParOf" srcId="{87BA7DAF-D0E5-5E43-8F3E-BF0DF6E146D6}" destId="{484CFAA5-15AB-CF43-BF76-33AAB130A8EA}" srcOrd="1" destOrd="0" presId="urn:microsoft.com/office/officeart/2005/8/layout/vList2"/>
    <dgm:cxn modelId="{D0415459-8CA7-5B4E-A2E3-B6BBB4E292A9}" type="presParOf" srcId="{87BA7DAF-D0E5-5E43-8F3E-BF0DF6E146D6}" destId="{90A61DCF-7FAD-AB41-8707-209BBDB20494}" srcOrd="2" destOrd="0" presId="urn:microsoft.com/office/officeart/2005/8/layout/vList2"/>
    <dgm:cxn modelId="{3C9701F2-DD86-5148-89FD-4691339AD3E9}" type="presParOf" srcId="{87BA7DAF-D0E5-5E43-8F3E-BF0DF6E146D6}" destId="{94090249-A58E-B842-9787-69E836BB4447}" srcOrd="3" destOrd="0" presId="urn:microsoft.com/office/officeart/2005/8/layout/vList2"/>
    <dgm:cxn modelId="{3DD99F1D-36E4-524F-9776-0079DC2B9261}" type="presParOf" srcId="{87BA7DAF-D0E5-5E43-8F3E-BF0DF6E146D6}" destId="{2F70AC86-09EE-CB46-8E84-CB9F30D94137}" srcOrd="4" destOrd="0" presId="urn:microsoft.com/office/officeart/2005/8/layout/vList2"/>
    <dgm:cxn modelId="{66A5457C-4562-3C42-AB96-3EEB34DD31DC}" type="presParOf" srcId="{87BA7DAF-D0E5-5E43-8F3E-BF0DF6E146D6}" destId="{A3E80E9D-D1AC-0844-91F1-2B4333D4323C}" srcOrd="5" destOrd="0" presId="urn:microsoft.com/office/officeart/2005/8/layout/vList2"/>
    <dgm:cxn modelId="{839B2FBB-48A4-8547-B968-B9F992E6F710}" type="presParOf" srcId="{87BA7DAF-D0E5-5E43-8F3E-BF0DF6E146D6}" destId="{42F17B7A-F89E-4C4F-BA86-4B9C46627D4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A1BE4D-1CDD-4612-88DC-B52EC3EE329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3FEF335-16CB-46E3-ABA4-F2BD01ECEB46}">
      <dgm:prSet/>
      <dgm:spPr/>
      <dgm:t>
        <a:bodyPr/>
        <a:lstStyle/>
        <a:p>
          <a:pPr>
            <a:lnSpc>
              <a:spcPct val="100000"/>
            </a:lnSpc>
          </a:pPr>
          <a:r>
            <a:rPr lang="en-BE" dirty="0"/>
            <a:t>“they </a:t>
          </a:r>
          <a:r>
            <a:rPr lang="en-BE" b="1" u="sng" dirty="0">
              <a:solidFill>
                <a:srgbClr val="FF0000"/>
              </a:solidFill>
            </a:rPr>
            <a:t>go</a:t>
          </a:r>
          <a:r>
            <a:rPr lang="en-BE" u="sng" dirty="0">
              <a:solidFill>
                <a:srgbClr val="FF0000"/>
              </a:solidFill>
            </a:rPr>
            <a:t> </a:t>
          </a:r>
          <a:r>
            <a:rPr lang="en-BE" b="1" u="sng" dirty="0">
              <a:solidFill>
                <a:srgbClr val="FF0000"/>
              </a:solidFill>
            </a:rPr>
            <a:t>beyond and even</a:t>
          </a:r>
          <a:r>
            <a:rPr lang="en-BE" dirty="0"/>
            <a:t>, in the case of some of them </a:t>
          </a:r>
          <a:r>
            <a:rPr lang="en-BE" b="1" u="sng" dirty="0">
              <a:solidFill>
                <a:srgbClr val="FF0000"/>
              </a:solidFill>
            </a:rPr>
            <a:t>far beyond</a:t>
          </a:r>
          <a:r>
            <a:rPr lang="en-BE" dirty="0"/>
            <a:t>, what is necessary to achieve their objective”…</a:t>
          </a:r>
          <a:endParaRPr lang="en-US" dirty="0"/>
        </a:p>
      </dgm:t>
    </dgm:pt>
    <dgm:pt modelId="{24C56F50-BC6E-4AF1-92C4-5822FCB30E49}" type="parTrans" cxnId="{8D896A97-880C-4411-96DE-F5E7BCD4D7D6}">
      <dgm:prSet/>
      <dgm:spPr/>
      <dgm:t>
        <a:bodyPr/>
        <a:lstStyle/>
        <a:p>
          <a:endParaRPr lang="en-US"/>
        </a:p>
      </dgm:t>
    </dgm:pt>
    <dgm:pt modelId="{4C4CE6F3-E9CB-4457-9767-64B95FB69953}" type="sibTrans" cxnId="{8D896A97-880C-4411-96DE-F5E7BCD4D7D6}">
      <dgm:prSet/>
      <dgm:spPr/>
      <dgm:t>
        <a:bodyPr/>
        <a:lstStyle/>
        <a:p>
          <a:endParaRPr lang="en-US"/>
        </a:p>
      </dgm:t>
    </dgm:pt>
    <dgm:pt modelId="{600AE26A-6E1B-45B4-950C-FACD09D3C816}">
      <dgm:prSet/>
      <dgm:spPr/>
      <dgm:t>
        <a:bodyPr/>
        <a:lstStyle/>
        <a:p>
          <a:pPr>
            <a:lnSpc>
              <a:spcPct val="100000"/>
            </a:lnSpc>
          </a:pPr>
          <a:r>
            <a:rPr lang="en-GB" dirty="0"/>
            <a:t>T</a:t>
          </a:r>
          <a:r>
            <a:rPr lang="en-BE" dirty="0"/>
            <a:t>hey “</a:t>
          </a:r>
          <a:r>
            <a:rPr lang="en-BE" b="1" u="sng" dirty="0">
              <a:solidFill>
                <a:srgbClr val="FF0000"/>
              </a:solidFill>
            </a:rPr>
            <a:t>apply for a considerable period of time</a:t>
          </a:r>
          <a:r>
            <a:rPr lang="en-BE" dirty="0">
              <a:solidFill>
                <a:srgbClr val="FF0000"/>
              </a:solidFill>
            </a:rPr>
            <a:t>” </a:t>
          </a:r>
          <a:r>
            <a:rPr lang="en-BE" dirty="0"/>
            <a:t>to players whose </a:t>
          </a:r>
          <a:r>
            <a:rPr lang="en-BE" b="1" dirty="0">
              <a:solidFill>
                <a:srgbClr val="FF0000"/>
              </a:solidFill>
            </a:rPr>
            <a:t>careers</a:t>
          </a:r>
          <a:r>
            <a:rPr lang="en-BE" dirty="0"/>
            <a:t> are moreover </a:t>
          </a:r>
          <a:r>
            <a:rPr lang="en-BE" b="1" u="sng" dirty="0">
              <a:solidFill>
                <a:srgbClr val="FF0000"/>
              </a:solidFill>
            </a:rPr>
            <a:t>relatively short</a:t>
          </a:r>
          <a:r>
            <a:rPr lang="en-BE" dirty="0"/>
            <a:t>” (para. 104)</a:t>
          </a:r>
          <a:endParaRPr lang="en-US" dirty="0"/>
        </a:p>
      </dgm:t>
    </dgm:pt>
    <dgm:pt modelId="{7D8DCFAD-AAD3-471D-A0C4-A87538188700}" type="parTrans" cxnId="{6FEA3186-37D8-4B7D-AC00-490991DD5378}">
      <dgm:prSet/>
      <dgm:spPr/>
      <dgm:t>
        <a:bodyPr/>
        <a:lstStyle/>
        <a:p>
          <a:endParaRPr lang="en-US"/>
        </a:p>
      </dgm:t>
    </dgm:pt>
    <dgm:pt modelId="{279F2E5D-52CD-4760-BEAF-F33882FD279D}" type="sibTrans" cxnId="{6FEA3186-37D8-4B7D-AC00-490991DD5378}">
      <dgm:prSet/>
      <dgm:spPr/>
      <dgm:t>
        <a:bodyPr/>
        <a:lstStyle/>
        <a:p>
          <a:endParaRPr lang="en-US"/>
        </a:p>
      </dgm:t>
    </dgm:pt>
    <dgm:pt modelId="{A4696CF2-E1F0-46B5-976D-87AE39BEA68D}" type="pres">
      <dgm:prSet presAssocID="{46A1BE4D-1CDD-4612-88DC-B52EC3EE3291}" presName="root" presStyleCnt="0">
        <dgm:presLayoutVars>
          <dgm:dir/>
          <dgm:resizeHandles val="exact"/>
        </dgm:presLayoutVars>
      </dgm:prSet>
      <dgm:spPr/>
    </dgm:pt>
    <dgm:pt modelId="{0FCF5D24-6DBB-4DFD-8627-EF83B8584932}" type="pres">
      <dgm:prSet presAssocID="{73FEF335-16CB-46E3-ABA4-F2BD01ECEB46}" presName="compNode" presStyleCnt="0"/>
      <dgm:spPr/>
    </dgm:pt>
    <dgm:pt modelId="{A07F1CFF-B6EB-4B9F-A074-241A2646D08C}" type="pres">
      <dgm:prSet presAssocID="{73FEF335-16CB-46E3-ABA4-F2BD01ECEB46}" presName="bgRect" presStyleLbl="bgShp" presStyleIdx="0" presStyleCnt="2"/>
      <dgm:spPr/>
    </dgm:pt>
    <dgm:pt modelId="{C2FAC975-748B-4442-84B7-AF66EE179778}" type="pres">
      <dgm:prSet presAssocID="{73FEF335-16CB-46E3-ABA4-F2BD01ECEB4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 Bulb and Gear"/>
        </a:ext>
      </dgm:extLst>
    </dgm:pt>
    <dgm:pt modelId="{AFF0FB11-C339-4A29-B03D-58F94996B439}" type="pres">
      <dgm:prSet presAssocID="{73FEF335-16CB-46E3-ABA4-F2BD01ECEB46}" presName="spaceRect" presStyleCnt="0"/>
      <dgm:spPr/>
    </dgm:pt>
    <dgm:pt modelId="{78A26CC4-5FF5-46C3-A0EF-B6D26DE1DA3D}" type="pres">
      <dgm:prSet presAssocID="{73FEF335-16CB-46E3-ABA4-F2BD01ECEB46}" presName="parTx" presStyleLbl="revTx" presStyleIdx="0" presStyleCnt="2">
        <dgm:presLayoutVars>
          <dgm:chMax val="0"/>
          <dgm:chPref val="0"/>
        </dgm:presLayoutVars>
      </dgm:prSet>
      <dgm:spPr/>
    </dgm:pt>
    <dgm:pt modelId="{66DB7CCC-87F6-4DAB-A5E1-E209280A90C4}" type="pres">
      <dgm:prSet presAssocID="{4C4CE6F3-E9CB-4457-9767-64B95FB69953}" presName="sibTrans" presStyleCnt="0"/>
      <dgm:spPr/>
    </dgm:pt>
    <dgm:pt modelId="{27551C02-FEBD-4241-A2FC-5F4CBE7DC203}" type="pres">
      <dgm:prSet presAssocID="{600AE26A-6E1B-45B4-950C-FACD09D3C816}" presName="compNode" presStyleCnt="0"/>
      <dgm:spPr/>
    </dgm:pt>
    <dgm:pt modelId="{1484D06F-8FBA-4ABC-9D18-4D534E816577}" type="pres">
      <dgm:prSet presAssocID="{600AE26A-6E1B-45B4-950C-FACD09D3C816}" presName="bgRect" presStyleLbl="bgShp" presStyleIdx="1" presStyleCnt="2"/>
      <dgm:spPr/>
    </dgm:pt>
    <dgm:pt modelId="{49B3A894-FA1D-4585-A1A5-F8CD12667121}" type="pres">
      <dgm:prSet presAssocID="{600AE26A-6E1B-45B4-950C-FACD09D3C81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siness Growth"/>
        </a:ext>
      </dgm:extLst>
    </dgm:pt>
    <dgm:pt modelId="{C24BE080-D89D-4898-B6AF-90EBA08739A5}" type="pres">
      <dgm:prSet presAssocID="{600AE26A-6E1B-45B4-950C-FACD09D3C816}" presName="spaceRect" presStyleCnt="0"/>
      <dgm:spPr/>
    </dgm:pt>
    <dgm:pt modelId="{96AD0A41-871F-422C-9A1D-9486B5D48234}" type="pres">
      <dgm:prSet presAssocID="{600AE26A-6E1B-45B4-950C-FACD09D3C816}" presName="parTx" presStyleLbl="revTx" presStyleIdx="1" presStyleCnt="2">
        <dgm:presLayoutVars>
          <dgm:chMax val="0"/>
          <dgm:chPref val="0"/>
        </dgm:presLayoutVars>
      </dgm:prSet>
      <dgm:spPr/>
    </dgm:pt>
  </dgm:ptLst>
  <dgm:cxnLst>
    <dgm:cxn modelId="{199CAF26-1BA1-4F22-99AE-13A0B6683FEF}" type="presOf" srcId="{46A1BE4D-1CDD-4612-88DC-B52EC3EE3291}" destId="{A4696CF2-E1F0-46B5-976D-87AE39BEA68D}" srcOrd="0" destOrd="0" presId="urn:microsoft.com/office/officeart/2018/2/layout/IconVerticalSolidList"/>
    <dgm:cxn modelId="{A7E23E55-89B6-41EE-93BB-A9ADD35C8CC9}" type="presOf" srcId="{600AE26A-6E1B-45B4-950C-FACD09D3C816}" destId="{96AD0A41-871F-422C-9A1D-9486B5D48234}" srcOrd="0" destOrd="0" presId="urn:microsoft.com/office/officeart/2018/2/layout/IconVerticalSolidList"/>
    <dgm:cxn modelId="{6FEA3186-37D8-4B7D-AC00-490991DD5378}" srcId="{46A1BE4D-1CDD-4612-88DC-B52EC3EE3291}" destId="{600AE26A-6E1B-45B4-950C-FACD09D3C816}" srcOrd="1" destOrd="0" parTransId="{7D8DCFAD-AAD3-471D-A0C4-A87538188700}" sibTransId="{279F2E5D-52CD-4760-BEAF-F33882FD279D}"/>
    <dgm:cxn modelId="{8D896A97-880C-4411-96DE-F5E7BCD4D7D6}" srcId="{46A1BE4D-1CDD-4612-88DC-B52EC3EE3291}" destId="{73FEF335-16CB-46E3-ABA4-F2BD01ECEB46}" srcOrd="0" destOrd="0" parTransId="{24C56F50-BC6E-4AF1-92C4-5822FCB30E49}" sibTransId="{4C4CE6F3-E9CB-4457-9767-64B95FB69953}"/>
    <dgm:cxn modelId="{E69AD9D8-CF8A-4FBC-95EE-F1FCE52E941E}" type="presOf" srcId="{73FEF335-16CB-46E3-ABA4-F2BD01ECEB46}" destId="{78A26CC4-5FF5-46C3-A0EF-B6D26DE1DA3D}" srcOrd="0" destOrd="0" presId="urn:microsoft.com/office/officeart/2018/2/layout/IconVerticalSolidList"/>
    <dgm:cxn modelId="{572C9D6F-D6A9-4359-A258-6FE305C38DA2}" type="presParOf" srcId="{A4696CF2-E1F0-46B5-976D-87AE39BEA68D}" destId="{0FCF5D24-6DBB-4DFD-8627-EF83B8584932}" srcOrd="0" destOrd="0" presId="urn:microsoft.com/office/officeart/2018/2/layout/IconVerticalSolidList"/>
    <dgm:cxn modelId="{78BC807D-D88E-4DC3-AF4A-B3BA4BA16242}" type="presParOf" srcId="{0FCF5D24-6DBB-4DFD-8627-EF83B8584932}" destId="{A07F1CFF-B6EB-4B9F-A074-241A2646D08C}" srcOrd="0" destOrd="0" presId="urn:microsoft.com/office/officeart/2018/2/layout/IconVerticalSolidList"/>
    <dgm:cxn modelId="{B20916E2-509A-45BD-BE9A-54A7C3CB23AB}" type="presParOf" srcId="{0FCF5D24-6DBB-4DFD-8627-EF83B8584932}" destId="{C2FAC975-748B-4442-84B7-AF66EE179778}" srcOrd="1" destOrd="0" presId="urn:microsoft.com/office/officeart/2018/2/layout/IconVerticalSolidList"/>
    <dgm:cxn modelId="{63E1F426-79A9-4119-9AA7-785C539A2452}" type="presParOf" srcId="{0FCF5D24-6DBB-4DFD-8627-EF83B8584932}" destId="{AFF0FB11-C339-4A29-B03D-58F94996B439}" srcOrd="2" destOrd="0" presId="urn:microsoft.com/office/officeart/2018/2/layout/IconVerticalSolidList"/>
    <dgm:cxn modelId="{7708B1D5-7C5C-49F2-B8B6-B147F0D418F0}" type="presParOf" srcId="{0FCF5D24-6DBB-4DFD-8627-EF83B8584932}" destId="{78A26CC4-5FF5-46C3-A0EF-B6D26DE1DA3D}" srcOrd="3" destOrd="0" presId="urn:microsoft.com/office/officeart/2018/2/layout/IconVerticalSolidList"/>
    <dgm:cxn modelId="{F4CA1FD5-E7AF-4CF2-BDC1-8AD75E1CA66D}" type="presParOf" srcId="{A4696CF2-E1F0-46B5-976D-87AE39BEA68D}" destId="{66DB7CCC-87F6-4DAB-A5E1-E209280A90C4}" srcOrd="1" destOrd="0" presId="urn:microsoft.com/office/officeart/2018/2/layout/IconVerticalSolidList"/>
    <dgm:cxn modelId="{1EFA7420-2FC9-4161-8237-03A77C694D1D}" type="presParOf" srcId="{A4696CF2-E1F0-46B5-976D-87AE39BEA68D}" destId="{27551C02-FEBD-4241-A2FC-5F4CBE7DC203}" srcOrd="2" destOrd="0" presId="urn:microsoft.com/office/officeart/2018/2/layout/IconVerticalSolidList"/>
    <dgm:cxn modelId="{F0565186-F761-4861-932F-D64CA51B455E}" type="presParOf" srcId="{27551C02-FEBD-4241-A2FC-5F4CBE7DC203}" destId="{1484D06F-8FBA-4ABC-9D18-4D534E816577}" srcOrd="0" destOrd="0" presId="urn:microsoft.com/office/officeart/2018/2/layout/IconVerticalSolidList"/>
    <dgm:cxn modelId="{534985B5-D7C4-4BA7-8A86-280DA6770A79}" type="presParOf" srcId="{27551C02-FEBD-4241-A2FC-5F4CBE7DC203}" destId="{49B3A894-FA1D-4585-A1A5-F8CD12667121}" srcOrd="1" destOrd="0" presId="urn:microsoft.com/office/officeart/2018/2/layout/IconVerticalSolidList"/>
    <dgm:cxn modelId="{6FFDF4C1-E477-4146-ACF9-AD502A121A5B}" type="presParOf" srcId="{27551C02-FEBD-4241-A2FC-5F4CBE7DC203}" destId="{C24BE080-D89D-4898-B6AF-90EBA08739A5}" srcOrd="2" destOrd="0" presId="urn:microsoft.com/office/officeart/2018/2/layout/IconVerticalSolidList"/>
    <dgm:cxn modelId="{2CD8F6E6-94AB-43E9-AC93-4FC25677C9B4}" type="presParOf" srcId="{27551C02-FEBD-4241-A2FC-5F4CBE7DC203}" destId="{96AD0A41-871F-422C-9A1D-9486B5D4823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22E205A-3559-4082-A7CA-F3BB5F0E030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12D0423-4FA4-4110-8B27-39F77363EB20}">
      <dgm:prSet/>
      <dgm:spPr/>
      <dgm:t>
        <a:bodyPr/>
        <a:lstStyle/>
        <a:p>
          <a:r>
            <a:rPr lang="en-BE" dirty="0">
              <a:solidFill>
                <a:srgbClr val="FF0000"/>
              </a:solidFill>
            </a:rPr>
            <a:t>Remuneration and other benefits under new employment contract</a:t>
          </a:r>
          <a:r>
            <a:rPr lang="en-BE" dirty="0"/>
            <a:t>, thus extraneous elements to the terminated employment relationship,  not necessary, not justified.</a:t>
          </a:r>
          <a:endParaRPr lang="en-US" dirty="0"/>
        </a:p>
      </dgm:t>
    </dgm:pt>
    <dgm:pt modelId="{8961D618-69C0-4B7C-89D7-715937C944D4}" type="parTrans" cxnId="{7FFBB3BA-3311-447B-B42C-D8D367FFAA6E}">
      <dgm:prSet/>
      <dgm:spPr/>
      <dgm:t>
        <a:bodyPr/>
        <a:lstStyle/>
        <a:p>
          <a:endParaRPr lang="en-US"/>
        </a:p>
      </dgm:t>
    </dgm:pt>
    <dgm:pt modelId="{222DEAB0-50E5-4E8B-A302-BF88E259C160}" type="sibTrans" cxnId="{7FFBB3BA-3311-447B-B42C-D8D367FFAA6E}">
      <dgm:prSet/>
      <dgm:spPr/>
      <dgm:t>
        <a:bodyPr/>
        <a:lstStyle/>
        <a:p>
          <a:endParaRPr lang="en-US"/>
        </a:p>
      </dgm:t>
    </dgm:pt>
    <dgm:pt modelId="{381CB487-E42D-448C-A58E-736CA6F976DB}">
      <dgm:prSet/>
      <dgm:spPr/>
      <dgm:t>
        <a:bodyPr/>
        <a:lstStyle/>
        <a:p>
          <a:r>
            <a:rPr lang="en-BE" dirty="0"/>
            <a:t>All the costs and expense incurred by the former club, “particularly excessive” whereas the player did not participate in those negotiations. They were agreed among clubs to “protect their financial interests”.</a:t>
          </a:r>
          <a:endParaRPr lang="en-US" dirty="0"/>
        </a:p>
      </dgm:t>
    </dgm:pt>
    <dgm:pt modelId="{6F217BE7-A851-4FEF-9938-FB92993F9D0F}" type="parTrans" cxnId="{55CE785C-63FB-40C4-B688-3ADE3256C492}">
      <dgm:prSet/>
      <dgm:spPr/>
      <dgm:t>
        <a:bodyPr/>
        <a:lstStyle/>
        <a:p>
          <a:endParaRPr lang="en-US"/>
        </a:p>
      </dgm:t>
    </dgm:pt>
    <dgm:pt modelId="{AAB1582F-4F92-4535-9244-429D69087FDA}" type="sibTrans" cxnId="{55CE785C-63FB-40C4-B688-3ADE3256C492}">
      <dgm:prSet/>
      <dgm:spPr/>
      <dgm:t>
        <a:bodyPr/>
        <a:lstStyle/>
        <a:p>
          <a:endParaRPr lang="en-US"/>
        </a:p>
      </dgm:t>
    </dgm:pt>
    <dgm:pt modelId="{9FCA0262-84F4-4AF6-BDBA-A1AA601704F1}">
      <dgm:prSet/>
      <dgm:spPr/>
      <dgm:t>
        <a:bodyPr/>
        <a:lstStyle/>
        <a:p>
          <a:r>
            <a:rPr lang="en-BE" dirty="0"/>
            <a:t>This is confirmed by the DRC and CAS jurisprudence. (para.107). (Matuzalem case: positive interest!)</a:t>
          </a:r>
          <a:endParaRPr lang="en-US" dirty="0"/>
        </a:p>
      </dgm:t>
    </dgm:pt>
    <dgm:pt modelId="{8C8AE58C-0545-4426-916F-4F90B1B8D8E1}" type="parTrans" cxnId="{E9130213-5D36-459A-85A7-7F480542F8F4}">
      <dgm:prSet/>
      <dgm:spPr/>
      <dgm:t>
        <a:bodyPr/>
        <a:lstStyle/>
        <a:p>
          <a:endParaRPr lang="en-US"/>
        </a:p>
      </dgm:t>
    </dgm:pt>
    <dgm:pt modelId="{007BE26C-A2E7-4092-BAC7-CD7F60834A66}" type="sibTrans" cxnId="{E9130213-5D36-459A-85A7-7F480542F8F4}">
      <dgm:prSet/>
      <dgm:spPr/>
      <dgm:t>
        <a:bodyPr/>
        <a:lstStyle/>
        <a:p>
          <a:endParaRPr lang="en-US"/>
        </a:p>
      </dgm:t>
    </dgm:pt>
    <dgm:pt modelId="{49AE3F75-5623-432E-995E-3A84AE2A9FA2}" type="pres">
      <dgm:prSet presAssocID="{022E205A-3559-4082-A7CA-F3BB5F0E0307}" presName="root" presStyleCnt="0">
        <dgm:presLayoutVars>
          <dgm:dir/>
          <dgm:resizeHandles val="exact"/>
        </dgm:presLayoutVars>
      </dgm:prSet>
      <dgm:spPr/>
    </dgm:pt>
    <dgm:pt modelId="{1A5AC3FC-8B78-4261-A641-BE7DB8F456CA}" type="pres">
      <dgm:prSet presAssocID="{F12D0423-4FA4-4110-8B27-39F77363EB20}" presName="compNode" presStyleCnt="0"/>
      <dgm:spPr/>
    </dgm:pt>
    <dgm:pt modelId="{E2CB8C54-539E-409D-8205-976709FAB09B}" type="pres">
      <dgm:prSet presAssocID="{F12D0423-4FA4-4110-8B27-39F77363EB20}" presName="bgRect" presStyleLbl="bgShp" presStyleIdx="0" presStyleCnt="3"/>
      <dgm:spPr/>
    </dgm:pt>
    <dgm:pt modelId="{FD6AC3BD-249B-4FA3-846C-4D3FC532D70F}" type="pres">
      <dgm:prSet presAssocID="{F12D0423-4FA4-4110-8B27-39F77363EB2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B991DE34-3828-43DB-81C3-79DC352E2A68}" type="pres">
      <dgm:prSet presAssocID="{F12D0423-4FA4-4110-8B27-39F77363EB20}" presName="spaceRect" presStyleCnt="0"/>
      <dgm:spPr/>
    </dgm:pt>
    <dgm:pt modelId="{AEB0B33C-2EE6-4ECA-AD86-450AF5D3A939}" type="pres">
      <dgm:prSet presAssocID="{F12D0423-4FA4-4110-8B27-39F77363EB20}" presName="parTx" presStyleLbl="revTx" presStyleIdx="0" presStyleCnt="3">
        <dgm:presLayoutVars>
          <dgm:chMax val="0"/>
          <dgm:chPref val="0"/>
        </dgm:presLayoutVars>
      </dgm:prSet>
      <dgm:spPr/>
    </dgm:pt>
    <dgm:pt modelId="{1EBB342D-4A65-42D6-98C0-A379D3E1FD4C}" type="pres">
      <dgm:prSet presAssocID="{222DEAB0-50E5-4E8B-A302-BF88E259C160}" presName="sibTrans" presStyleCnt="0"/>
      <dgm:spPr/>
    </dgm:pt>
    <dgm:pt modelId="{2A76CBE5-FD60-4235-A5CA-399D8BD2A7A6}" type="pres">
      <dgm:prSet presAssocID="{381CB487-E42D-448C-A58E-736CA6F976DB}" presName="compNode" presStyleCnt="0"/>
      <dgm:spPr/>
    </dgm:pt>
    <dgm:pt modelId="{3820E726-4C71-42C4-8524-7CC543E012DE}" type="pres">
      <dgm:prSet presAssocID="{381CB487-E42D-448C-A58E-736CA6F976DB}" presName="bgRect" presStyleLbl="bgShp" presStyleIdx="1" presStyleCnt="3"/>
      <dgm:spPr/>
    </dgm:pt>
    <dgm:pt modelId="{11E30B2A-EA0A-4E31-8D6B-708AA364C88D}" type="pres">
      <dgm:prSet presAssocID="{381CB487-E42D-448C-A58E-736CA6F976D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F18DC6F7-BA90-444B-857C-0F36EB0C7C47}" type="pres">
      <dgm:prSet presAssocID="{381CB487-E42D-448C-A58E-736CA6F976DB}" presName="spaceRect" presStyleCnt="0"/>
      <dgm:spPr/>
    </dgm:pt>
    <dgm:pt modelId="{1BBB28AA-F195-4A84-9329-79C8828E8452}" type="pres">
      <dgm:prSet presAssocID="{381CB487-E42D-448C-A58E-736CA6F976DB}" presName="parTx" presStyleLbl="revTx" presStyleIdx="1" presStyleCnt="3">
        <dgm:presLayoutVars>
          <dgm:chMax val="0"/>
          <dgm:chPref val="0"/>
        </dgm:presLayoutVars>
      </dgm:prSet>
      <dgm:spPr/>
    </dgm:pt>
    <dgm:pt modelId="{20717210-9004-4E67-8046-7B5E5602CB46}" type="pres">
      <dgm:prSet presAssocID="{AAB1582F-4F92-4535-9244-429D69087FDA}" presName="sibTrans" presStyleCnt="0"/>
      <dgm:spPr/>
    </dgm:pt>
    <dgm:pt modelId="{CFB64C2F-A9FA-46E9-A521-E14622A1B109}" type="pres">
      <dgm:prSet presAssocID="{9FCA0262-84F4-4AF6-BDBA-A1AA601704F1}" presName="compNode" presStyleCnt="0"/>
      <dgm:spPr/>
    </dgm:pt>
    <dgm:pt modelId="{058C0A8F-EA9E-4FE5-A943-D5246A281FE2}" type="pres">
      <dgm:prSet presAssocID="{9FCA0262-84F4-4AF6-BDBA-A1AA601704F1}" presName="bgRect" presStyleLbl="bgShp" presStyleIdx="2" presStyleCnt="3"/>
      <dgm:spPr/>
    </dgm:pt>
    <dgm:pt modelId="{BEE050A9-BFE0-4010-BDF2-8E49BB62B181}" type="pres">
      <dgm:prSet presAssocID="{9FCA0262-84F4-4AF6-BDBA-A1AA601704F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Judge"/>
        </a:ext>
      </dgm:extLst>
    </dgm:pt>
    <dgm:pt modelId="{DD01D0BC-0DE9-492D-AF20-4D118A438845}" type="pres">
      <dgm:prSet presAssocID="{9FCA0262-84F4-4AF6-BDBA-A1AA601704F1}" presName="spaceRect" presStyleCnt="0"/>
      <dgm:spPr/>
    </dgm:pt>
    <dgm:pt modelId="{301D0F20-22A1-40C4-AA42-9A1218E0E3C6}" type="pres">
      <dgm:prSet presAssocID="{9FCA0262-84F4-4AF6-BDBA-A1AA601704F1}" presName="parTx" presStyleLbl="revTx" presStyleIdx="2" presStyleCnt="3">
        <dgm:presLayoutVars>
          <dgm:chMax val="0"/>
          <dgm:chPref val="0"/>
        </dgm:presLayoutVars>
      </dgm:prSet>
      <dgm:spPr/>
    </dgm:pt>
  </dgm:ptLst>
  <dgm:cxnLst>
    <dgm:cxn modelId="{E9130213-5D36-459A-85A7-7F480542F8F4}" srcId="{022E205A-3559-4082-A7CA-F3BB5F0E0307}" destId="{9FCA0262-84F4-4AF6-BDBA-A1AA601704F1}" srcOrd="2" destOrd="0" parTransId="{8C8AE58C-0545-4426-916F-4F90B1B8D8E1}" sibTransId="{007BE26C-A2E7-4092-BAC7-CD7F60834A66}"/>
    <dgm:cxn modelId="{580FDF16-3746-4F39-BB9A-CDA4827D654D}" type="presOf" srcId="{F12D0423-4FA4-4110-8B27-39F77363EB20}" destId="{AEB0B33C-2EE6-4ECA-AD86-450AF5D3A939}" srcOrd="0" destOrd="0" presId="urn:microsoft.com/office/officeart/2018/2/layout/IconVerticalSolidList"/>
    <dgm:cxn modelId="{EFA2A657-5C6C-4371-8231-4E1E32734C64}" type="presOf" srcId="{9FCA0262-84F4-4AF6-BDBA-A1AA601704F1}" destId="{301D0F20-22A1-40C4-AA42-9A1218E0E3C6}" srcOrd="0" destOrd="0" presId="urn:microsoft.com/office/officeart/2018/2/layout/IconVerticalSolidList"/>
    <dgm:cxn modelId="{55CE785C-63FB-40C4-B688-3ADE3256C492}" srcId="{022E205A-3559-4082-A7CA-F3BB5F0E0307}" destId="{381CB487-E42D-448C-A58E-736CA6F976DB}" srcOrd="1" destOrd="0" parTransId="{6F217BE7-A851-4FEF-9938-FB92993F9D0F}" sibTransId="{AAB1582F-4F92-4535-9244-429D69087FDA}"/>
    <dgm:cxn modelId="{C666DCA3-A8FB-424A-8E0F-E233FA9BC631}" type="presOf" srcId="{022E205A-3559-4082-A7CA-F3BB5F0E0307}" destId="{49AE3F75-5623-432E-995E-3A84AE2A9FA2}" srcOrd="0" destOrd="0" presId="urn:microsoft.com/office/officeart/2018/2/layout/IconVerticalSolidList"/>
    <dgm:cxn modelId="{7FFBB3BA-3311-447B-B42C-D8D367FFAA6E}" srcId="{022E205A-3559-4082-A7CA-F3BB5F0E0307}" destId="{F12D0423-4FA4-4110-8B27-39F77363EB20}" srcOrd="0" destOrd="0" parTransId="{8961D618-69C0-4B7C-89D7-715937C944D4}" sibTransId="{222DEAB0-50E5-4E8B-A302-BF88E259C160}"/>
    <dgm:cxn modelId="{7BC130C3-9A3C-4FEF-8E9F-898D38EFDCDF}" type="presOf" srcId="{381CB487-E42D-448C-A58E-736CA6F976DB}" destId="{1BBB28AA-F195-4A84-9329-79C8828E8452}" srcOrd="0" destOrd="0" presId="urn:microsoft.com/office/officeart/2018/2/layout/IconVerticalSolidList"/>
    <dgm:cxn modelId="{7E5EDBFC-1637-4AEF-8DDF-D26F792783BE}" type="presParOf" srcId="{49AE3F75-5623-432E-995E-3A84AE2A9FA2}" destId="{1A5AC3FC-8B78-4261-A641-BE7DB8F456CA}" srcOrd="0" destOrd="0" presId="urn:microsoft.com/office/officeart/2018/2/layout/IconVerticalSolidList"/>
    <dgm:cxn modelId="{A29792D8-A7E7-4754-9B1C-A54232F8EF32}" type="presParOf" srcId="{1A5AC3FC-8B78-4261-A641-BE7DB8F456CA}" destId="{E2CB8C54-539E-409D-8205-976709FAB09B}" srcOrd="0" destOrd="0" presId="urn:microsoft.com/office/officeart/2018/2/layout/IconVerticalSolidList"/>
    <dgm:cxn modelId="{C2668E69-13C4-439D-B6D5-E3B334955E34}" type="presParOf" srcId="{1A5AC3FC-8B78-4261-A641-BE7DB8F456CA}" destId="{FD6AC3BD-249B-4FA3-846C-4D3FC532D70F}" srcOrd="1" destOrd="0" presId="urn:microsoft.com/office/officeart/2018/2/layout/IconVerticalSolidList"/>
    <dgm:cxn modelId="{6743778D-2309-4706-BCC3-C992236D060D}" type="presParOf" srcId="{1A5AC3FC-8B78-4261-A641-BE7DB8F456CA}" destId="{B991DE34-3828-43DB-81C3-79DC352E2A68}" srcOrd="2" destOrd="0" presId="urn:microsoft.com/office/officeart/2018/2/layout/IconVerticalSolidList"/>
    <dgm:cxn modelId="{662FE51B-2BE5-408D-809A-B64E887C8F75}" type="presParOf" srcId="{1A5AC3FC-8B78-4261-A641-BE7DB8F456CA}" destId="{AEB0B33C-2EE6-4ECA-AD86-450AF5D3A939}" srcOrd="3" destOrd="0" presId="urn:microsoft.com/office/officeart/2018/2/layout/IconVerticalSolidList"/>
    <dgm:cxn modelId="{061B01A4-9FC0-4615-B4AE-F2D433B63639}" type="presParOf" srcId="{49AE3F75-5623-432E-995E-3A84AE2A9FA2}" destId="{1EBB342D-4A65-42D6-98C0-A379D3E1FD4C}" srcOrd="1" destOrd="0" presId="urn:microsoft.com/office/officeart/2018/2/layout/IconVerticalSolidList"/>
    <dgm:cxn modelId="{A55E1CE1-C2D0-47E8-BD46-1876E996294A}" type="presParOf" srcId="{49AE3F75-5623-432E-995E-3A84AE2A9FA2}" destId="{2A76CBE5-FD60-4235-A5CA-399D8BD2A7A6}" srcOrd="2" destOrd="0" presId="urn:microsoft.com/office/officeart/2018/2/layout/IconVerticalSolidList"/>
    <dgm:cxn modelId="{6BB0730E-2642-4E71-905D-29ABE9CC8257}" type="presParOf" srcId="{2A76CBE5-FD60-4235-A5CA-399D8BD2A7A6}" destId="{3820E726-4C71-42C4-8524-7CC543E012DE}" srcOrd="0" destOrd="0" presId="urn:microsoft.com/office/officeart/2018/2/layout/IconVerticalSolidList"/>
    <dgm:cxn modelId="{619E6D52-206C-4A01-AD2D-3E2E9386470D}" type="presParOf" srcId="{2A76CBE5-FD60-4235-A5CA-399D8BD2A7A6}" destId="{11E30B2A-EA0A-4E31-8D6B-708AA364C88D}" srcOrd="1" destOrd="0" presId="urn:microsoft.com/office/officeart/2018/2/layout/IconVerticalSolidList"/>
    <dgm:cxn modelId="{EF8411BE-BA1D-4E35-854C-622D81CC29FB}" type="presParOf" srcId="{2A76CBE5-FD60-4235-A5CA-399D8BD2A7A6}" destId="{F18DC6F7-BA90-444B-857C-0F36EB0C7C47}" srcOrd="2" destOrd="0" presId="urn:microsoft.com/office/officeart/2018/2/layout/IconVerticalSolidList"/>
    <dgm:cxn modelId="{1DCF482D-658B-45B4-AF15-C96736D72AF8}" type="presParOf" srcId="{2A76CBE5-FD60-4235-A5CA-399D8BD2A7A6}" destId="{1BBB28AA-F195-4A84-9329-79C8828E8452}" srcOrd="3" destOrd="0" presId="urn:microsoft.com/office/officeart/2018/2/layout/IconVerticalSolidList"/>
    <dgm:cxn modelId="{A44C0000-162F-4F9D-84E7-1CA3677A132F}" type="presParOf" srcId="{49AE3F75-5623-432E-995E-3A84AE2A9FA2}" destId="{20717210-9004-4E67-8046-7B5E5602CB46}" srcOrd="3" destOrd="0" presId="urn:microsoft.com/office/officeart/2018/2/layout/IconVerticalSolidList"/>
    <dgm:cxn modelId="{CF35E1C2-8893-46D9-8D92-8CEF06DFA748}" type="presParOf" srcId="{49AE3F75-5623-432E-995E-3A84AE2A9FA2}" destId="{CFB64C2F-A9FA-46E9-A521-E14622A1B109}" srcOrd="4" destOrd="0" presId="urn:microsoft.com/office/officeart/2018/2/layout/IconVerticalSolidList"/>
    <dgm:cxn modelId="{5D88B761-EF13-48CA-8A06-81FA393055DD}" type="presParOf" srcId="{CFB64C2F-A9FA-46E9-A521-E14622A1B109}" destId="{058C0A8F-EA9E-4FE5-A943-D5246A281FE2}" srcOrd="0" destOrd="0" presId="urn:microsoft.com/office/officeart/2018/2/layout/IconVerticalSolidList"/>
    <dgm:cxn modelId="{2306ABB3-C660-4786-A45E-DA23CAD11CF8}" type="presParOf" srcId="{CFB64C2F-A9FA-46E9-A521-E14622A1B109}" destId="{BEE050A9-BFE0-4010-BDF2-8E49BB62B181}" srcOrd="1" destOrd="0" presId="urn:microsoft.com/office/officeart/2018/2/layout/IconVerticalSolidList"/>
    <dgm:cxn modelId="{033F2270-8937-4494-8456-13D542D799A7}" type="presParOf" srcId="{CFB64C2F-A9FA-46E9-A521-E14622A1B109}" destId="{DD01D0BC-0DE9-492D-AF20-4D118A438845}" srcOrd="2" destOrd="0" presId="urn:microsoft.com/office/officeart/2018/2/layout/IconVerticalSolidList"/>
    <dgm:cxn modelId="{746C0D72-CC32-40D5-9AFF-6FA725CE9A86}" type="presParOf" srcId="{CFB64C2F-A9FA-46E9-A521-E14622A1B109}" destId="{301D0F20-22A1-40C4-AA42-9A1218E0E3C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8A970F-293C-4CCE-8D86-F2978026A56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9B2D9B3-3F69-455C-8230-583A3CB5987F}">
      <dgm:prSet/>
      <dgm:spPr/>
      <dgm:t>
        <a:bodyPr/>
        <a:lstStyle/>
        <a:p>
          <a:r>
            <a:rPr lang="en-BE"/>
            <a:t>Does not take into account the circumstances of each individual case</a:t>
          </a:r>
          <a:endParaRPr lang="en-US"/>
        </a:p>
      </dgm:t>
    </dgm:pt>
    <dgm:pt modelId="{7D15CD28-4DAA-4DE1-900E-63C83AA40E3F}" type="parTrans" cxnId="{D2593824-1033-4EDD-85A7-DA1B4D5F681E}">
      <dgm:prSet/>
      <dgm:spPr/>
      <dgm:t>
        <a:bodyPr/>
        <a:lstStyle/>
        <a:p>
          <a:endParaRPr lang="en-US"/>
        </a:p>
      </dgm:t>
    </dgm:pt>
    <dgm:pt modelId="{FDE18BC1-0228-4B92-ABC7-3D4F8E41895F}" type="sibTrans" cxnId="{D2593824-1033-4EDD-85A7-DA1B4D5F681E}">
      <dgm:prSet/>
      <dgm:spPr/>
      <dgm:t>
        <a:bodyPr/>
        <a:lstStyle/>
        <a:p>
          <a:endParaRPr lang="en-US"/>
        </a:p>
      </dgm:t>
    </dgm:pt>
    <dgm:pt modelId="{D94FB30E-06B3-488A-AF1D-1AA9EB887239}">
      <dgm:prSet/>
      <dgm:spPr/>
      <dgm:t>
        <a:bodyPr/>
        <a:lstStyle/>
        <a:p>
          <a:r>
            <a:rPr lang="en-GB"/>
            <a:t>C</a:t>
          </a:r>
          <a:r>
            <a:rPr lang="en-BE"/>
            <a:t>ompensation based on questionable criteria (“deficiencies” in the light of EU law)</a:t>
          </a:r>
          <a:endParaRPr lang="en-US"/>
        </a:p>
      </dgm:t>
    </dgm:pt>
    <dgm:pt modelId="{C54FAC67-FCD0-4B90-B8B4-CD4CB79381D1}" type="parTrans" cxnId="{41F3578F-4E87-4F17-ADC4-FA09FED33BE3}">
      <dgm:prSet/>
      <dgm:spPr/>
      <dgm:t>
        <a:bodyPr/>
        <a:lstStyle/>
        <a:p>
          <a:endParaRPr lang="en-US"/>
        </a:p>
      </dgm:t>
    </dgm:pt>
    <dgm:pt modelId="{9BF7793E-380C-460D-BBF2-54D958446FBD}" type="sibTrans" cxnId="{41F3578F-4E87-4F17-ADC4-FA09FED33BE3}">
      <dgm:prSet/>
      <dgm:spPr/>
      <dgm:t>
        <a:bodyPr/>
        <a:lstStyle/>
        <a:p>
          <a:endParaRPr lang="en-US"/>
        </a:p>
      </dgm:t>
    </dgm:pt>
    <dgm:pt modelId="{1F8894C5-14B8-46FA-ACF6-BD1D54AF47EE}">
      <dgm:prSet/>
      <dgm:spPr/>
      <dgm:t>
        <a:bodyPr/>
        <a:lstStyle/>
        <a:p>
          <a:r>
            <a:rPr lang="en-GB"/>
            <a:t>T</a:t>
          </a:r>
          <a:r>
            <a:rPr lang="en-BE"/>
            <a:t>he non application to a new club signing a contract with the player after the expiration of the previous contract , is not provided in the Regulations and thus there is no legal certainty! (para.108)</a:t>
          </a:r>
          <a:endParaRPr lang="en-US"/>
        </a:p>
      </dgm:t>
    </dgm:pt>
    <dgm:pt modelId="{22CD0AE4-F31B-4AB6-BF22-690CC20E39E4}" type="parTrans" cxnId="{C740E544-4657-453A-91B1-529614D1D90F}">
      <dgm:prSet/>
      <dgm:spPr/>
      <dgm:t>
        <a:bodyPr/>
        <a:lstStyle/>
        <a:p>
          <a:endParaRPr lang="en-US"/>
        </a:p>
      </dgm:t>
    </dgm:pt>
    <dgm:pt modelId="{7C5D36F2-CD88-4F25-BDC7-9EDCB1DEC0B5}" type="sibTrans" cxnId="{C740E544-4657-453A-91B1-529614D1D90F}">
      <dgm:prSet/>
      <dgm:spPr/>
      <dgm:t>
        <a:bodyPr/>
        <a:lstStyle/>
        <a:p>
          <a:endParaRPr lang="en-US"/>
        </a:p>
      </dgm:t>
    </dgm:pt>
    <dgm:pt modelId="{A497373C-CE9F-F840-96B9-5938186EE555}" type="pres">
      <dgm:prSet presAssocID="{E98A970F-293C-4CCE-8D86-F2978026A562}" presName="linear" presStyleCnt="0">
        <dgm:presLayoutVars>
          <dgm:animLvl val="lvl"/>
          <dgm:resizeHandles val="exact"/>
        </dgm:presLayoutVars>
      </dgm:prSet>
      <dgm:spPr/>
    </dgm:pt>
    <dgm:pt modelId="{E971BCFC-7D45-0649-A0BE-E0A96CA123D0}" type="pres">
      <dgm:prSet presAssocID="{B9B2D9B3-3F69-455C-8230-583A3CB5987F}" presName="parentText" presStyleLbl="node1" presStyleIdx="0" presStyleCnt="3">
        <dgm:presLayoutVars>
          <dgm:chMax val="0"/>
          <dgm:bulletEnabled val="1"/>
        </dgm:presLayoutVars>
      </dgm:prSet>
      <dgm:spPr/>
    </dgm:pt>
    <dgm:pt modelId="{A95C2B5B-292F-CD4E-9C4F-8B7C300392B4}" type="pres">
      <dgm:prSet presAssocID="{FDE18BC1-0228-4B92-ABC7-3D4F8E41895F}" presName="spacer" presStyleCnt="0"/>
      <dgm:spPr/>
    </dgm:pt>
    <dgm:pt modelId="{B69FEAC6-BA26-3B45-AD03-D1287043842B}" type="pres">
      <dgm:prSet presAssocID="{D94FB30E-06B3-488A-AF1D-1AA9EB887239}" presName="parentText" presStyleLbl="node1" presStyleIdx="1" presStyleCnt="3">
        <dgm:presLayoutVars>
          <dgm:chMax val="0"/>
          <dgm:bulletEnabled val="1"/>
        </dgm:presLayoutVars>
      </dgm:prSet>
      <dgm:spPr/>
    </dgm:pt>
    <dgm:pt modelId="{9E6FA133-4821-9A44-90EC-860F300C80E7}" type="pres">
      <dgm:prSet presAssocID="{9BF7793E-380C-460D-BBF2-54D958446FBD}" presName="spacer" presStyleCnt="0"/>
      <dgm:spPr/>
    </dgm:pt>
    <dgm:pt modelId="{0C1609BB-8C6E-8C45-9574-70CC1C15BD77}" type="pres">
      <dgm:prSet presAssocID="{1F8894C5-14B8-46FA-ACF6-BD1D54AF47EE}" presName="parentText" presStyleLbl="node1" presStyleIdx="2" presStyleCnt="3">
        <dgm:presLayoutVars>
          <dgm:chMax val="0"/>
          <dgm:bulletEnabled val="1"/>
        </dgm:presLayoutVars>
      </dgm:prSet>
      <dgm:spPr/>
    </dgm:pt>
  </dgm:ptLst>
  <dgm:cxnLst>
    <dgm:cxn modelId="{D2593824-1033-4EDD-85A7-DA1B4D5F681E}" srcId="{E98A970F-293C-4CCE-8D86-F2978026A562}" destId="{B9B2D9B3-3F69-455C-8230-583A3CB5987F}" srcOrd="0" destOrd="0" parTransId="{7D15CD28-4DAA-4DE1-900E-63C83AA40E3F}" sibTransId="{FDE18BC1-0228-4B92-ABC7-3D4F8E41895F}"/>
    <dgm:cxn modelId="{C740E544-4657-453A-91B1-529614D1D90F}" srcId="{E98A970F-293C-4CCE-8D86-F2978026A562}" destId="{1F8894C5-14B8-46FA-ACF6-BD1D54AF47EE}" srcOrd="2" destOrd="0" parTransId="{22CD0AE4-F31B-4AB6-BF22-690CC20E39E4}" sibTransId="{7C5D36F2-CD88-4F25-BDC7-9EDCB1DEC0B5}"/>
    <dgm:cxn modelId="{9E091E7D-1274-AD4A-8AD7-B918F07DED45}" type="presOf" srcId="{B9B2D9B3-3F69-455C-8230-583A3CB5987F}" destId="{E971BCFC-7D45-0649-A0BE-E0A96CA123D0}" srcOrd="0" destOrd="0" presId="urn:microsoft.com/office/officeart/2005/8/layout/vList2"/>
    <dgm:cxn modelId="{41F3578F-4E87-4F17-ADC4-FA09FED33BE3}" srcId="{E98A970F-293C-4CCE-8D86-F2978026A562}" destId="{D94FB30E-06B3-488A-AF1D-1AA9EB887239}" srcOrd="1" destOrd="0" parTransId="{C54FAC67-FCD0-4B90-B8B4-CD4CB79381D1}" sibTransId="{9BF7793E-380C-460D-BBF2-54D958446FBD}"/>
    <dgm:cxn modelId="{82E323AE-9B6C-4C4D-ACA7-C9C7F621B2E2}" type="presOf" srcId="{E98A970F-293C-4CCE-8D86-F2978026A562}" destId="{A497373C-CE9F-F840-96B9-5938186EE555}" srcOrd="0" destOrd="0" presId="urn:microsoft.com/office/officeart/2005/8/layout/vList2"/>
    <dgm:cxn modelId="{0EA8D9E3-ABC8-6840-B577-972F02379967}" type="presOf" srcId="{D94FB30E-06B3-488A-AF1D-1AA9EB887239}" destId="{B69FEAC6-BA26-3B45-AD03-D1287043842B}" srcOrd="0" destOrd="0" presId="urn:microsoft.com/office/officeart/2005/8/layout/vList2"/>
    <dgm:cxn modelId="{727DF6F6-00DD-D942-B53B-DC8BDB940E1C}" type="presOf" srcId="{1F8894C5-14B8-46FA-ACF6-BD1D54AF47EE}" destId="{0C1609BB-8C6E-8C45-9574-70CC1C15BD77}" srcOrd="0" destOrd="0" presId="urn:microsoft.com/office/officeart/2005/8/layout/vList2"/>
    <dgm:cxn modelId="{6BB4EB07-DFD5-0949-8BB0-C676E6B1661A}" type="presParOf" srcId="{A497373C-CE9F-F840-96B9-5938186EE555}" destId="{E971BCFC-7D45-0649-A0BE-E0A96CA123D0}" srcOrd="0" destOrd="0" presId="urn:microsoft.com/office/officeart/2005/8/layout/vList2"/>
    <dgm:cxn modelId="{70CA394B-7218-4F4D-8CE2-AB9B0B4BD1A2}" type="presParOf" srcId="{A497373C-CE9F-F840-96B9-5938186EE555}" destId="{A95C2B5B-292F-CD4E-9C4F-8B7C300392B4}" srcOrd="1" destOrd="0" presId="urn:microsoft.com/office/officeart/2005/8/layout/vList2"/>
    <dgm:cxn modelId="{5BC46E5E-8018-7549-94BC-768EB609C483}" type="presParOf" srcId="{A497373C-CE9F-F840-96B9-5938186EE555}" destId="{B69FEAC6-BA26-3B45-AD03-D1287043842B}" srcOrd="2" destOrd="0" presId="urn:microsoft.com/office/officeart/2005/8/layout/vList2"/>
    <dgm:cxn modelId="{BC99839A-66F0-0A4D-AE5C-EF2D3C4BC99B}" type="presParOf" srcId="{A497373C-CE9F-F840-96B9-5938186EE555}" destId="{9E6FA133-4821-9A44-90EC-860F300C80E7}" srcOrd="3" destOrd="0" presId="urn:microsoft.com/office/officeart/2005/8/layout/vList2"/>
    <dgm:cxn modelId="{1444098F-2B52-6949-A328-496136EFA037}" type="presParOf" srcId="{A497373C-CE9F-F840-96B9-5938186EE555}" destId="{0C1609BB-8C6E-8C45-9574-70CC1C15BD7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05848B-A272-4ABA-8C0E-29DA1F7BFE41}"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68BDB4CF-684B-40F4-888C-69B1B40B9089}">
      <dgm:prSet/>
      <dgm:spPr/>
      <dgm:t>
        <a:bodyPr/>
        <a:lstStyle/>
        <a:p>
          <a:r>
            <a:rPr lang="en-BE" dirty="0"/>
            <a:t>Non release of ITC pending an employment dispute</a:t>
          </a:r>
          <a:endParaRPr lang="en-US" dirty="0"/>
        </a:p>
      </dgm:t>
    </dgm:pt>
    <dgm:pt modelId="{4764B4C6-CC9C-443F-BFAB-47ECD14FF362}" type="parTrans" cxnId="{5A4ACDD3-1138-4C8D-BEB5-ED6DC1CA0568}">
      <dgm:prSet/>
      <dgm:spPr/>
      <dgm:t>
        <a:bodyPr/>
        <a:lstStyle/>
        <a:p>
          <a:endParaRPr lang="en-US"/>
        </a:p>
      </dgm:t>
    </dgm:pt>
    <dgm:pt modelId="{06B3AD3C-5416-45AF-BDBF-4FB734A27C5D}" type="sibTrans" cxnId="{5A4ACDD3-1138-4C8D-BEB5-ED6DC1CA0568}">
      <dgm:prSet/>
      <dgm:spPr/>
      <dgm:t>
        <a:bodyPr/>
        <a:lstStyle/>
        <a:p>
          <a:endParaRPr lang="en-US"/>
        </a:p>
      </dgm:t>
    </dgm:pt>
    <dgm:pt modelId="{39FFC2FB-748B-4EF2-8C77-B87FE313426B}">
      <dgm:prSet/>
      <dgm:spPr/>
      <dgm:t>
        <a:bodyPr/>
        <a:lstStyle/>
        <a:p>
          <a:r>
            <a:rPr lang="en-BE"/>
            <a:t>Disproportionate because:</a:t>
          </a:r>
          <a:endParaRPr lang="en-US"/>
        </a:p>
      </dgm:t>
    </dgm:pt>
    <dgm:pt modelId="{7E5B180D-DDF6-4548-911A-F122BF7958EC}" type="parTrans" cxnId="{7E91B421-5CD1-4162-8EC8-C593F719DEF5}">
      <dgm:prSet/>
      <dgm:spPr/>
      <dgm:t>
        <a:bodyPr/>
        <a:lstStyle/>
        <a:p>
          <a:endParaRPr lang="en-US"/>
        </a:p>
      </dgm:t>
    </dgm:pt>
    <dgm:pt modelId="{5B8A9A5C-85DF-49B4-8697-ADBC7987AE08}" type="sibTrans" cxnId="{7E91B421-5CD1-4162-8EC8-C593F719DEF5}">
      <dgm:prSet/>
      <dgm:spPr/>
      <dgm:t>
        <a:bodyPr/>
        <a:lstStyle/>
        <a:p>
          <a:endParaRPr lang="en-US"/>
        </a:p>
      </dgm:t>
    </dgm:pt>
    <dgm:pt modelId="{E0B7EA58-8D51-475C-9C30-F5388AE73BC6}">
      <dgm:prSet/>
      <dgm:spPr/>
      <dgm:t>
        <a:bodyPr/>
        <a:lstStyle/>
        <a:p>
          <a:r>
            <a:rPr lang="en-GB"/>
            <a:t>I</a:t>
          </a:r>
          <a:r>
            <a:rPr lang="en-BE"/>
            <a:t>t disregards the circumstances of each case (the factual context)</a:t>
          </a:r>
          <a:endParaRPr lang="en-US"/>
        </a:p>
      </dgm:t>
    </dgm:pt>
    <dgm:pt modelId="{65F248CF-ED81-4092-BA7C-AA649F153E5C}" type="parTrans" cxnId="{30B139AA-5FFD-490A-BA8E-2A6D4DB5CC58}">
      <dgm:prSet/>
      <dgm:spPr/>
      <dgm:t>
        <a:bodyPr/>
        <a:lstStyle/>
        <a:p>
          <a:endParaRPr lang="en-US"/>
        </a:p>
      </dgm:t>
    </dgm:pt>
    <dgm:pt modelId="{26DC9540-582F-4B33-85F9-B7E4D7D58C60}" type="sibTrans" cxnId="{30B139AA-5FFD-490A-BA8E-2A6D4DB5CC58}">
      <dgm:prSet/>
      <dgm:spPr/>
      <dgm:t>
        <a:bodyPr/>
        <a:lstStyle/>
        <a:p>
          <a:endParaRPr lang="en-US"/>
        </a:p>
      </dgm:t>
    </dgm:pt>
    <dgm:pt modelId="{D903E188-0D95-4372-AC25-A86EC7D86BF2}">
      <dgm:prSet/>
      <dgm:spPr/>
      <dgm:t>
        <a:bodyPr/>
        <a:lstStyle/>
        <a:p>
          <a:r>
            <a:rPr lang="en-GB"/>
            <a:t>T</a:t>
          </a:r>
          <a:r>
            <a:rPr lang="en-BE"/>
            <a:t>he conduct of the player and his former club</a:t>
          </a:r>
          <a:endParaRPr lang="en-US"/>
        </a:p>
      </dgm:t>
    </dgm:pt>
    <dgm:pt modelId="{1E8881FE-EEA3-4DDC-BB4B-AC3CDF310F49}" type="parTrans" cxnId="{1E4A51F6-E48F-457E-8E79-2E0EB6C7355E}">
      <dgm:prSet/>
      <dgm:spPr/>
      <dgm:t>
        <a:bodyPr/>
        <a:lstStyle/>
        <a:p>
          <a:endParaRPr lang="en-US"/>
        </a:p>
      </dgm:t>
    </dgm:pt>
    <dgm:pt modelId="{AABF2F34-17CD-4151-AF53-FBA30D9BDAB7}" type="sibTrans" cxnId="{1E4A51F6-E48F-457E-8E79-2E0EB6C7355E}">
      <dgm:prSet/>
      <dgm:spPr/>
      <dgm:t>
        <a:bodyPr/>
        <a:lstStyle/>
        <a:p>
          <a:endParaRPr lang="en-US"/>
        </a:p>
      </dgm:t>
    </dgm:pt>
    <dgm:pt modelId="{9D49E416-48DD-4FE8-9561-EFC135113CED}">
      <dgm:prSet/>
      <dgm:spPr/>
      <dgm:t>
        <a:bodyPr/>
        <a:lstStyle/>
        <a:p>
          <a:r>
            <a:rPr lang="en-GB" u="sng"/>
            <a:t>T</a:t>
          </a:r>
          <a:r>
            <a:rPr lang="en-BE" u="sng"/>
            <a:t>he role or lack of role </a:t>
          </a:r>
          <a:r>
            <a:rPr lang="en-BE"/>
            <a:t>played by the new club</a:t>
          </a:r>
          <a:endParaRPr lang="en-US"/>
        </a:p>
      </dgm:t>
    </dgm:pt>
    <dgm:pt modelId="{1F56DD38-6367-40D3-9CB4-89EBF16C7F10}" type="parTrans" cxnId="{CDBAE038-340A-4DD4-B839-69A98BE8FEAD}">
      <dgm:prSet/>
      <dgm:spPr/>
      <dgm:t>
        <a:bodyPr/>
        <a:lstStyle/>
        <a:p>
          <a:endParaRPr lang="en-US"/>
        </a:p>
      </dgm:t>
    </dgm:pt>
    <dgm:pt modelId="{2E4A59CC-FAC7-4F6B-BED8-57BBD8F39E75}" type="sibTrans" cxnId="{CDBAE038-340A-4DD4-B839-69A98BE8FEAD}">
      <dgm:prSet/>
      <dgm:spPr/>
      <dgm:t>
        <a:bodyPr/>
        <a:lstStyle/>
        <a:p>
          <a:endParaRPr lang="en-US"/>
        </a:p>
      </dgm:t>
    </dgm:pt>
    <dgm:pt modelId="{CDD65423-1571-43BD-8E00-DD6DC43BE8A0}">
      <dgm:prSet/>
      <dgm:spPr/>
      <dgm:t>
        <a:bodyPr/>
        <a:lstStyle/>
        <a:p>
          <a:r>
            <a:rPr lang="en-BE"/>
            <a:t>The Rules do not refer to such a possibility</a:t>
          </a:r>
          <a:endParaRPr lang="en-US"/>
        </a:p>
      </dgm:t>
    </dgm:pt>
    <dgm:pt modelId="{DA5108EE-4B95-4C45-A163-6E9636302584}" type="parTrans" cxnId="{B98C9E56-75EE-4D36-B15C-E8652F621F66}">
      <dgm:prSet/>
      <dgm:spPr/>
      <dgm:t>
        <a:bodyPr/>
        <a:lstStyle/>
        <a:p>
          <a:endParaRPr lang="en-US"/>
        </a:p>
      </dgm:t>
    </dgm:pt>
    <dgm:pt modelId="{BF1B63FC-7244-40FD-9D60-AF08113ADE59}" type="sibTrans" cxnId="{B98C9E56-75EE-4D36-B15C-E8652F621F66}">
      <dgm:prSet/>
      <dgm:spPr/>
      <dgm:t>
        <a:bodyPr/>
        <a:lstStyle/>
        <a:p>
          <a:endParaRPr lang="en-US"/>
        </a:p>
      </dgm:t>
    </dgm:pt>
    <dgm:pt modelId="{BBA59024-7655-FC4D-B4AF-5746060650B2}" type="pres">
      <dgm:prSet presAssocID="{E505848B-A272-4ABA-8C0E-29DA1F7BFE41}" presName="Name0" presStyleCnt="0">
        <dgm:presLayoutVars>
          <dgm:dir/>
          <dgm:resizeHandles val="exact"/>
        </dgm:presLayoutVars>
      </dgm:prSet>
      <dgm:spPr/>
    </dgm:pt>
    <dgm:pt modelId="{E0A6D406-8DED-F84C-A90A-AA6D3BF54432}" type="pres">
      <dgm:prSet presAssocID="{68BDB4CF-684B-40F4-888C-69B1B40B9089}" presName="node" presStyleLbl="node1" presStyleIdx="0" presStyleCnt="6">
        <dgm:presLayoutVars>
          <dgm:bulletEnabled val="1"/>
        </dgm:presLayoutVars>
      </dgm:prSet>
      <dgm:spPr/>
    </dgm:pt>
    <dgm:pt modelId="{D649341A-7645-0943-8802-0A6223F2921C}" type="pres">
      <dgm:prSet presAssocID="{06B3AD3C-5416-45AF-BDBF-4FB734A27C5D}" presName="sibTrans" presStyleLbl="sibTrans1D1" presStyleIdx="0" presStyleCnt="5"/>
      <dgm:spPr/>
    </dgm:pt>
    <dgm:pt modelId="{B15E1F31-C105-2541-8593-844D52F6DB47}" type="pres">
      <dgm:prSet presAssocID="{06B3AD3C-5416-45AF-BDBF-4FB734A27C5D}" presName="connectorText" presStyleLbl="sibTrans1D1" presStyleIdx="0" presStyleCnt="5"/>
      <dgm:spPr/>
    </dgm:pt>
    <dgm:pt modelId="{A02032D2-8CDD-DD40-AF0B-6FFB01CA588E}" type="pres">
      <dgm:prSet presAssocID="{39FFC2FB-748B-4EF2-8C77-B87FE313426B}" presName="node" presStyleLbl="node1" presStyleIdx="1" presStyleCnt="6">
        <dgm:presLayoutVars>
          <dgm:bulletEnabled val="1"/>
        </dgm:presLayoutVars>
      </dgm:prSet>
      <dgm:spPr/>
    </dgm:pt>
    <dgm:pt modelId="{F3112906-06BB-844E-A656-3B31C9DBB5D6}" type="pres">
      <dgm:prSet presAssocID="{5B8A9A5C-85DF-49B4-8697-ADBC7987AE08}" presName="sibTrans" presStyleLbl="sibTrans1D1" presStyleIdx="1" presStyleCnt="5"/>
      <dgm:spPr/>
    </dgm:pt>
    <dgm:pt modelId="{144004B4-7402-4E4B-86A3-0DF00949252E}" type="pres">
      <dgm:prSet presAssocID="{5B8A9A5C-85DF-49B4-8697-ADBC7987AE08}" presName="connectorText" presStyleLbl="sibTrans1D1" presStyleIdx="1" presStyleCnt="5"/>
      <dgm:spPr/>
    </dgm:pt>
    <dgm:pt modelId="{5829762E-23F8-7B4D-A555-8EEE64935123}" type="pres">
      <dgm:prSet presAssocID="{E0B7EA58-8D51-475C-9C30-F5388AE73BC6}" presName="node" presStyleLbl="node1" presStyleIdx="2" presStyleCnt="6">
        <dgm:presLayoutVars>
          <dgm:bulletEnabled val="1"/>
        </dgm:presLayoutVars>
      </dgm:prSet>
      <dgm:spPr/>
    </dgm:pt>
    <dgm:pt modelId="{C96CAAC0-E408-A84D-B625-0387FE56BA68}" type="pres">
      <dgm:prSet presAssocID="{26DC9540-582F-4B33-85F9-B7E4D7D58C60}" presName="sibTrans" presStyleLbl="sibTrans1D1" presStyleIdx="2" presStyleCnt="5"/>
      <dgm:spPr/>
    </dgm:pt>
    <dgm:pt modelId="{CB58FBBB-E49A-8F4B-A0FF-B66DD9C25F9A}" type="pres">
      <dgm:prSet presAssocID="{26DC9540-582F-4B33-85F9-B7E4D7D58C60}" presName="connectorText" presStyleLbl="sibTrans1D1" presStyleIdx="2" presStyleCnt="5"/>
      <dgm:spPr/>
    </dgm:pt>
    <dgm:pt modelId="{46DC2DD7-62DA-0946-A030-08E985CC546A}" type="pres">
      <dgm:prSet presAssocID="{D903E188-0D95-4372-AC25-A86EC7D86BF2}" presName="node" presStyleLbl="node1" presStyleIdx="3" presStyleCnt="6">
        <dgm:presLayoutVars>
          <dgm:bulletEnabled val="1"/>
        </dgm:presLayoutVars>
      </dgm:prSet>
      <dgm:spPr/>
    </dgm:pt>
    <dgm:pt modelId="{554D07DC-9F34-3048-9563-9FF24F091CD1}" type="pres">
      <dgm:prSet presAssocID="{AABF2F34-17CD-4151-AF53-FBA30D9BDAB7}" presName="sibTrans" presStyleLbl="sibTrans1D1" presStyleIdx="3" presStyleCnt="5"/>
      <dgm:spPr/>
    </dgm:pt>
    <dgm:pt modelId="{06E8AC9E-C67F-1B49-AEE0-DA5811321297}" type="pres">
      <dgm:prSet presAssocID="{AABF2F34-17CD-4151-AF53-FBA30D9BDAB7}" presName="connectorText" presStyleLbl="sibTrans1D1" presStyleIdx="3" presStyleCnt="5"/>
      <dgm:spPr/>
    </dgm:pt>
    <dgm:pt modelId="{A21ACB4C-33DE-7C4B-97E8-070373FAC7FF}" type="pres">
      <dgm:prSet presAssocID="{9D49E416-48DD-4FE8-9561-EFC135113CED}" presName="node" presStyleLbl="node1" presStyleIdx="4" presStyleCnt="6">
        <dgm:presLayoutVars>
          <dgm:bulletEnabled val="1"/>
        </dgm:presLayoutVars>
      </dgm:prSet>
      <dgm:spPr/>
    </dgm:pt>
    <dgm:pt modelId="{12877E12-1979-2445-9CDF-75EB620E5A45}" type="pres">
      <dgm:prSet presAssocID="{2E4A59CC-FAC7-4F6B-BED8-57BBD8F39E75}" presName="sibTrans" presStyleLbl="sibTrans1D1" presStyleIdx="4" presStyleCnt="5"/>
      <dgm:spPr/>
    </dgm:pt>
    <dgm:pt modelId="{CB6D88F8-39A6-E642-A41F-AE3066F74105}" type="pres">
      <dgm:prSet presAssocID="{2E4A59CC-FAC7-4F6B-BED8-57BBD8F39E75}" presName="connectorText" presStyleLbl="sibTrans1D1" presStyleIdx="4" presStyleCnt="5"/>
      <dgm:spPr/>
    </dgm:pt>
    <dgm:pt modelId="{FB73FD80-47D9-D342-8214-0A0F0D527511}" type="pres">
      <dgm:prSet presAssocID="{CDD65423-1571-43BD-8E00-DD6DC43BE8A0}" presName="node" presStyleLbl="node1" presStyleIdx="5" presStyleCnt="6">
        <dgm:presLayoutVars>
          <dgm:bulletEnabled val="1"/>
        </dgm:presLayoutVars>
      </dgm:prSet>
      <dgm:spPr/>
    </dgm:pt>
  </dgm:ptLst>
  <dgm:cxnLst>
    <dgm:cxn modelId="{E6FC8001-08C1-2347-87F6-8E38D25F5D8D}" type="presOf" srcId="{39FFC2FB-748B-4EF2-8C77-B87FE313426B}" destId="{A02032D2-8CDD-DD40-AF0B-6FFB01CA588E}" srcOrd="0" destOrd="0" presId="urn:microsoft.com/office/officeart/2016/7/layout/RepeatingBendingProcessNew"/>
    <dgm:cxn modelId="{48594C0E-81F4-1646-8102-1BAC52198F1C}" type="presOf" srcId="{AABF2F34-17CD-4151-AF53-FBA30D9BDAB7}" destId="{06E8AC9E-C67F-1B49-AEE0-DA5811321297}" srcOrd="1" destOrd="0" presId="urn:microsoft.com/office/officeart/2016/7/layout/RepeatingBendingProcessNew"/>
    <dgm:cxn modelId="{D95BA717-65A7-1440-9B5A-EA1294602B9A}" type="presOf" srcId="{5B8A9A5C-85DF-49B4-8697-ADBC7987AE08}" destId="{F3112906-06BB-844E-A656-3B31C9DBB5D6}" srcOrd="0" destOrd="0" presId="urn:microsoft.com/office/officeart/2016/7/layout/RepeatingBendingProcessNew"/>
    <dgm:cxn modelId="{7E91B421-5CD1-4162-8EC8-C593F719DEF5}" srcId="{E505848B-A272-4ABA-8C0E-29DA1F7BFE41}" destId="{39FFC2FB-748B-4EF2-8C77-B87FE313426B}" srcOrd="1" destOrd="0" parTransId="{7E5B180D-DDF6-4548-911A-F122BF7958EC}" sibTransId="{5B8A9A5C-85DF-49B4-8697-ADBC7987AE08}"/>
    <dgm:cxn modelId="{A01F2524-EE7D-4B46-BDC2-059CA4117C2D}" type="presOf" srcId="{26DC9540-582F-4B33-85F9-B7E4D7D58C60}" destId="{CB58FBBB-E49A-8F4B-A0FF-B66DD9C25F9A}" srcOrd="1" destOrd="0" presId="urn:microsoft.com/office/officeart/2016/7/layout/RepeatingBendingProcessNew"/>
    <dgm:cxn modelId="{CDBAE038-340A-4DD4-B839-69A98BE8FEAD}" srcId="{E505848B-A272-4ABA-8C0E-29DA1F7BFE41}" destId="{9D49E416-48DD-4FE8-9561-EFC135113CED}" srcOrd="4" destOrd="0" parTransId="{1F56DD38-6367-40D3-9CB4-89EBF16C7F10}" sibTransId="{2E4A59CC-FAC7-4F6B-BED8-57BBD8F39E75}"/>
    <dgm:cxn modelId="{4806C449-BAEA-1148-B84C-B9E2A53F7A92}" type="presOf" srcId="{D903E188-0D95-4372-AC25-A86EC7D86BF2}" destId="{46DC2DD7-62DA-0946-A030-08E985CC546A}" srcOrd="0" destOrd="0" presId="urn:microsoft.com/office/officeart/2016/7/layout/RepeatingBendingProcessNew"/>
    <dgm:cxn modelId="{B98C9E56-75EE-4D36-B15C-E8652F621F66}" srcId="{E505848B-A272-4ABA-8C0E-29DA1F7BFE41}" destId="{CDD65423-1571-43BD-8E00-DD6DC43BE8A0}" srcOrd="5" destOrd="0" parTransId="{DA5108EE-4B95-4C45-A163-6E9636302584}" sibTransId="{BF1B63FC-7244-40FD-9D60-AF08113ADE59}"/>
    <dgm:cxn modelId="{D9B14F65-61FC-4442-ABD8-BC6C7E595E72}" type="presOf" srcId="{06B3AD3C-5416-45AF-BDBF-4FB734A27C5D}" destId="{D649341A-7645-0943-8802-0A6223F2921C}" srcOrd="0" destOrd="0" presId="urn:microsoft.com/office/officeart/2016/7/layout/RepeatingBendingProcessNew"/>
    <dgm:cxn modelId="{E7F4DD80-7F2A-E541-80EC-5876C37E98E9}" type="presOf" srcId="{2E4A59CC-FAC7-4F6B-BED8-57BBD8F39E75}" destId="{12877E12-1979-2445-9CDF-75EB620E5A45}" srcOrd="0" destOrd="0" presId="urn:microsoft.com/office/officeart/2016/7/layout/RepeatingBendingProcessNew"/>
    <dgm:cxn modelId="{75B5BB8A-9C4B-B04F-A03F-A44B4E894564}" type="presOf" srcId="{E0B7EA58-8D51-475C-9C30-F5388AE73BC6}" destId="{5829762E-23F8-7B4D-A555-8EEE64935123}" srcOrd="0" destOrd="0" presId="urn:microsoft.com/office/officeart/2016/7/layout/RepeatingBendingProcessNew"/>
    <dgm:cxn modelId="{4ECF2FA6-BF70-5947-A01E-4E2328A6DE05}" type="presOf" srcId="{68BDB4CF-684B-40F4-888C-69B1B40B9089}" destId="{E0A6D406-8DED-F84C-A90A-AA6D3BF54432}" srcOrd="0" destOrd="0" presId="urn:microsoft.com/office/officeart/2016/7/layout/RepeatingBendingProcessNew"/>
    <dgm:cxn modelId="{30B139AA-5FFD-490A-BA8E-2A6D4DB5CC58}" srcId="{E505848B-A272-4ABA-8C0E-29DA1F7BFE41}" destId="{E0B7EA58-8D51-475C-9C30-F5388AE73BC6}" srcOrd="2" destOrd="0" parTransId="{65F248CF-ED81-4092-BA7C-AA649F153E5C}" sibTransId="{26DC9540-582F-4B33-85F9-B7E4D7D58C60}"/>
    <dgm:cxn modelId="{61FE1EB1-65D9-AB43-856B-2421AEC0F994}" type="presOf" srcId="{06B3AD3C-5416-45AF-BDBF-4FB734A27C5D}" destId="{B15E1F31-C105-2541-8593-844D52F6DB47}" srcOrd="1" destOrd="0" presId="urn:microsoft.com/office/officeart/2016/7/layout/RepeatingBendingProcessNew"/>
    <dgm:cxn modelId="{647C97BE-61EB-7F4D-B9C5-D753152AB13C}" type="presOf" srcId="{2E4A59CC-FAC7-4F6B-BED8-57BBD8F39E75}" destId="{CB6D88F8-39A6-E642-A41F-AE3066F74105}" srcOrd="1" destOrd="0" presId="urn:microsoft.com/office/officeart/2016/7/layout/RepeatingBendingProcessNew"/>
    <dgm:cxn modelId="{0EA117CE-2903-9344-B912-5560453A635A}" type="presOf" srcId="{CDD65423-1571-43BD-8E00-DD6DC43BE8A0}" destId="{FB73FD80-47D9-D342-8214-0A0F0D527511}" srcOrd="0" destOrd="0" presId="urn:microsoft.com/office/officeart/2016/7/layout/RepeatingBendingProcessNew"/>
    <dgm:cxn modelId="{B89432D2-99EB-0B4F-9AE9-5E132D7244AE}" type="presOf" srcId="{AABF2F34-17CD-4151-AF53-FBA30D9BDAB7}" destId="{554D07DC-9F34-3048-9563-9FF24F091CD1}" srcOrd="0" destOrd="0" presId="urn:microsoft.com/office/officeart/2016/7/layout/RepeatingBendingProcessNew"/>
    <dgm:cxn modelId="{5A4ACDD3-1138-4C8D-BEB5-ED6DC1CA0568}" srcId="{E505848B-A272-4ABA-8C0E-29DA1F7BFE41}" destId="{68BDB4CF-684B-40F4-888C-69B1B40B9089}" srcOrd="0" destOrd="0" parTransId="{4764B4C6-CC9C-443F-BFAB-47ECD14FF362}" sibTransId="{06B3AD3C-5416-45AF-BDBF-4FB734A27C5D}"/>
    <dgm:cxn modelId="{4900E1E7-0B5A-3749-8D35-39DCD994C0ED}" type="presOf" srcId="{E505848B-A272-4ABA-8C0E-29DA1F7BFE41}" destId="{BBA59024-7655-FC4D-B4AF-5746060650B2}" srcOrd="0" destOrd="0" presId="urn:microsoft.com/office/officeart/2016/7/layout/RepeatingBendingProcessNew"/>
    <dgm:cxn modelId="{7AA6BBEB-072D-2045-B673-9A890C5E7EF1}" type="presOf" srcId="{9D49E416-48DD-4FE8-9561-EFC135113CED}" destId="{A21ACB4C-33DE-7C4B-97E8-070373FAC7FF}" srcOrd="0" destOrd="0" presId="urn:microsoft.com/office/officeart/2016/7/layout/RepeatingBendingProcessNew"/>
    <dgm:cxn modelId="{02002AEF-7B1A-F74B-BD35-3DD5B6BF0C26}" type="presOf" srcId="{26DC9540-582F-4B33-85F9-B7E4D7D58C60}" destId="{C96CAAC0-E408-A84D-B625-0387FE56BA68}" srcOrd="0" destOrd="0" presId="urn:microsoft.com/office/officeart/2016/7/layout/RepeatingBendingProcessNew"/>
    <dgm:cxn modelId="{F88E96F0-2470-9246-9381-62C8717213AB}" type="presOf" srcId="{5B8A9A5C-85DF-49B4-8697-ADBC7987AE08}" destId="{144004B4-7402-4E4B-86A3-0DF00949252E}" srcOrd="1" destOrd="0" presId="urn:microsoft.com/office/officeart/2016/7/layout/RepeatingBendingProcessNew"/>
    <dgm:cxn modelId="{1E4A51F6-E48F-457E-8E79-2E0EB6C7355E}" srcId="{E505848B-A272-4ABA-8C0E-29DA1F7BFE41}" destId="{D903E188-0D95-4372-AC25-A86EC7D86BF2}" srcOrd="3" destOrd="0" parTransId="{1E8881FE-EEA3-4DDC-BB4B-AC3CDF310F49}" sibTransId="{AABF2F34-17CD-4151-AF53-FBA30D9BDAB7}"/>
    <dgm:cxn modelId="{CDE31553-BF49-3942-92B7-E3B8DA104C36}" type="presParOf" srcId="{BBA59024-7655-FC4D-B4AF-5746060650B2}" destId="{E0A6D406-8DED-F84C-A90A-AA6D3BF54432}" srcOrd="0" destOrd="0" presId="urn:microsoft.com/office/officeart/2016/7/layout/RepeatingBendingProcessNew"/>
    <dgm:cxn modelId="{02606037-558A-464E-A833-74BF6681F798}" type="presParOf" srcId="{BBA59024-7655-FC4D-B4AF-5746060650B2}" destId="{D649341A-7645-0943-8802-0A6223F2921C}" srcOrd="1" destOrd="0" presId="urn:microsoft.com/office/officeart/2016/7/layout/RepeatingBendingProcessNew"/>
    <dgm:cxn modelId="{E5A97D8B-6728-F241-9531-BBBF3C3DADED}" type="presParOf" srcId="{D649341A-7645-0943-8802-0A6223F2921C}" destId="{B15E1F31-C105-2541-8593-844D52F6DB47}" srcOrd="0" destOrd="0" presId="urn:microsoft.com/office/officeart/2016/7/layout/RepeatingBendingProcessNew"/>
    <dgm:cxn modelId="{9E6F9D2E-783E-7646-9221-61134B8A6841}" type="presParOf" srcId="{BBA59024-7655-FC4D-B4AF-5746060650B2}" destId="{A02032D2-8CDD-DD40-AF0B-6FFB01CA588E}" srcOrd="2" destOrd="0" presId="urn:microsoft.com/office/officeart/2016/7/layout/RepeatingBendingProcessNew"/>
    <dgm:cxn modelId="{E069506F-48FB-674A-B929-C49D1C30F1FE}" type="presParOf" srcId="{BBA59024-7655-FC4D-B4AF-5746060650B2}" destId="{F3112906-06BB-844E-A656-3B31C9DBB5D6}" srcOrd="3" destOrd="0" presId="urn:microsoft.com/office/officeart/2016/7/layout/RepeatingBendingProcessNew"/>
    <dgm:cxn modelId="{D28A6A4A-68E4-0645-A318-5FC5A402A000}" type="presParOf" srcId="{F3112906-06BB-844E-A656-3B31C9DBB5D6}" destId="{144004B4-7402-4E4B-86A3-0DF00949252E}" srcOrd="0" destOrd="0" presId="urn:microsoft.com/office/officeart/2016/7/layout/RepeatingBendingProcessNew"/>
    <dgm:cxn modelId="{1D2654F0-9C5C-2B41-92D4-922F4757D34A}" type="presParOf" srcId="{BBA59024-7655-FC4D-B4AF-5746060650B2}" destId="{5829762E-23F8-7B4D-A555-8EEE64935123}" srcOrd="4" destOrd="0" presId="urn:microsoft.com/office/officeart/2016/7/layout/RepeatingBendingProcessNew"/>
    <dgm:cxn modelId="{CFEBE3BA-7702-D447-A2FA-8F48B2E0E4E8}" type="presParOf" srcId="{BBA59024-7655-FC4D-B4AF-5746060650B2}" destId="{C96CAAC0-E408-A84D-B625-0387FE56BA68}" srcOrd="5" destOrd="0" presId="urn:microsoft.com/office/officeart/2016/7/layout/RepeatingBendingProcessNew"/>
    <dgm:cxn modelId="{759A0471-7BC7-A249-B9A4-E702CF2553B9}" type="presParOf" srcId="{C96CAAC0-E408-A84D-B625-0387FE56BA68}" destId="{CB58FBBB-E49A-8F4B-A0FF-B66DD9C25F9A}" srcOrd="0" destOrd="0" presId="urn:microsoft.com/office/officeart/2016/7/layout/RepeatingBendingProcessNew"/>
    <dgm:cxn modelId="{CF3ABFCB-1342-2343-955C-6AF2CDF90F67}" type="presParOf" srcId="{BBA59024-7655-FC4D-B4AF-5746060650B2}" destId="{46DC2DD7-62DA-0946-A030-08E985CC546A}" srcOrd="6" destOrd="0" presId="urn:microsoft.com/office/officeart/2016/7/layout/RepeatingBendingProcessNew"/>
    <dgm:cxn modelId="{737884AF-4722-5345-A9B1-12A8361E652D}" type="presParOf" srcId="{BBA59024-7655-FC4D-B4AF-5746060650B2}" destId="{554D07DC-9F34-3048-9563-9FF24F091CD1}" srcOrd="7" destOrd="0" presId="urn:microsoft.com/office/officeart/2016/7/layout/RepeatingBendingProcessNew"/>
    <dgm:cxn modelId="{AED8125B-280D-4A4B-B11B-CE8D24717699}" type="presParOf" srcId="{554D07DC-9F34-3048-9563-9FF24F091CD1}" destId="{06E8AC9E-C67F-1B49-AEE0-DA5811321297}" srcOrd="0" destOrd="0" presId="urn:microsoft.com/office/officeart/2016/7/layout/RepeatingBendingProcessNew"/>
    <dgm:cxn modelId="{562D4EDB-7733-CD45-A590-B6FD83625747}" type="presParOf" srcId="{BBA59024-7655-FC4D-B4AF-5746060650B2}" destId="{A21ACB4C-33DE-7C4B-97E8-070373FAC7FF}" srcOrd="8" destOrd="0" presId="urn:microsoft.com/office/officeart/2016/7/layout/RepeatingBendingProcessNew"/>
    <dgm:cxn modelId="{DD4F898C-6747-8140-BEBF-27BB9F211CF7}" type="presParOf" srcId="{BBA59024-7655-FC4D-B4AF-5746060650B2}" destId="{12877E12-1979-2445-9CDF-75EB620E5A45}" srcOrd="9" destOrd="0" presId="urn:microsoft.com/office/officeart/2016/7/layout/RepeatingBendingProcessNew"/>
    <dgm:cxn modelId="{1F164A09-5361-5A4A-81CF-953884D18E84}" type="presParOf" srcId="{12877E12-1979-2445-9CDF-75EB620E5A45}" destId="{CB6D88F8-39A6-E642-A41F-AE3066F74105}" srcOrd="0" destOrd="0" presId="urn:microsoft.com/office/officeart/2016/7/layout/RepeatingBendingProcessNew"/>
    <dgm:cxn modelId="{84F37645-0A84-724B-925D-F33183420DE5}" type="presParOf" srcId="{BBA59024-7655-FC4D-B4AF-5746060650B2}" destId="{FB73FD80-47D9-D342-8214-0A0F0D527511}"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E046DC-C61C-4572-94DE-A3E23EAB3CE1}"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8D154431-9FCC-4522-90E5-9D83C61C6738}">
      <dgm:prSet/>
      <dgm:spPr/>
      <dgm:t>
        <a:bodyPr/>
        <a:lstStyle/>
        <a:p>
          <a:pPr>
            <a:defRPr cap="all"/>
          </a:pPr>
          <a:r>
            <a:rPr lang="en-BE" dirty="0">
              <a:solidFill>
                <a:schemeClr val="tx1"/>
              </a:solidFill>
            </a:rPr>
            <a:t>On-going and future cases before CAS and DRC: they can be challenged under EU law</a:t>
          </a:r>
          <a:endParaRPr lang="en-US" dirty="0">
            <a:solidFill>
              <a:schemeClr val="tx1"/>
            </a:solidFill>
          </a:endParaRPr>
        </a:p>
      </dgm:t>
    </dgm:pt>
    <dgm:pt modelId="{D5199247-CB67-47A5-A0C2-2CABC090D073}" type="parTrans" cxnId="{F66BBFCF-6B7F-4FBB-8EEC-F70BE8C6FE90}">
      <dgm:prSet/>
      <dgm:spPr/>
      <dgm:t>
        <a:bodyPr/>
        <a:lstStyle/>
        <a:p>
          <a:endParaRPr lang="en-US"/>
        </a:p>
      </dgm:t>
    </dgm:pt>
    <dgm:pt modelId="{1DFA6555-15E2-40F3-9CE2-196B766E4D83}" type="sibTrans" cxnId="{F66BBFCF-6B7F-4FBB-8EEC-F70BE8C6FE90}">
      <dgm:prSet/>
      <dgm:spPr/>
      <dgm:t>
        <a:bodyPr/>
        <a:lstStyle/>
        <a:p>
          <a:endParaRPr lang="en-US"/>
        </a:p>
      </dgm:t>
    </dgm:pt>
    <dgm:pt modelId="{CA49C15D-DEBB-4F34-8A4C-FEF05AA77AF8}">
      <dgm:prSet/>
      <dgm:spPr/>
      <dgm:t>
        <a:bodyPr/>
        <a:lstStyle/>
        <a:p>
          <a:pPr>
            <a:defRPr cap="all"/>
          </a:pPr>
          <a:r>
            <a:rPr lang="en-BE" dirty="0">
              <a:solidFill>
                <a:schemeClr val="tx1"/>
              </a:solidFill>
            </a:rPr>
            <a:t>Possible Claims for compensation (just like Diarra has done: 6.000 000 Euros agains FIFA and URSBFA for being Inactive because of the FIFA Rules )</a:t>
          </a:r>
          <a:endParaRPr lang="en-US" dirty="0">
            <a:solidFill>
              <a:schemeClr val="tx1"/>
            </a:solidFill>
          </a:endParaRPr>
        </a:p>
      </dgm:t>
    </dgm:pt>
    <dgm:pt modelId="{56D0700C-60F1-46BC-ADB4-DEF99C96429B}" type="parTrans" cxnId="{21DEAC16-38DA-4459-AA05-3AF9CCA00E58}">
      <dgm:prSet/>
      <dgm:spPr/>
      <dgm:t>
        <a:bodyPr/>
        <a:lstStyle/>
        <a:p>
          <a:endParaRPr lang="en-US"/>
        </a:p>
      </dgm:t>
    </dgm:pt>
    <dgm:pt modelId="{3037C3A6-BD3A-4D40-87A4-DBD6EADA05BF}" type="sibTrans" cxnId="{21DEAC16-38DA-4459-AA05-3AF9CCA00E58}">
      <dgm:prSet/>
      <dgm:spPr/>
      <dgm:t>
        <a:bodyPr/>
        <a:lstStyle/>
        <a:p>
          <a:endParaRPr lang="en-US"/>
        </a:p>
      </dgm:t>
    </dgm:pt>
    <dgm:pt modelId="{1F752763-03AE-44EE-A4DB-851F5DC162AA}" type="pres">
      <dgm:prSet presAssocID="{72E046DC-C61C-4572-94DE-A3E23EAB3CE1}" presName="root" presStyleCnt="0">
        <dgm:presLayoutVars>
          <dgm:dir/>
          <dgm:resizeHandles val="exact"/>
        </dgm:presLayoutVars>
      </dgm:prSet>
      <dgm:spPr/>
    </dgm:pt>
    <dgm:pt modelId="{39A7C5EB-04B4-4ECF-B1C9-79CD6DA393B1}" type="pres">
      <dgm:prSet presAssocID="{8D154431-9FCC-4522-90E5-9D83C61C6738}" presName="compNode" presStyleCnt="0"/>
      <dgm:spPr/>
    </dgm:pt>
    <dgm:pt modelId="{0C2F5C13-6338-4989-8232-1873DB5CB367}" type="pres">
      <dgm:prSet presAssocID="{8D154431-9FCC-4522-90E5-9D83C61C6738}" presName="iconBgRect" presStyleLbl="bgShp" presStyleIdx="0" presStyleCnt="2"/>
      <dgm:spPr/>
    </dgm:pt>
    <dgm:pt modelId="{513DE21E-CB07-4DAB-A9D7-48E905240137}" type="pres">
      <dgm:prSet presAssocID="{8D154431-9FCC-4522-90E5-9D83C61C673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0145B555-E6DE-4900-B512-F66DC0BE5762}" type="pres">
      <dgm:prSet presAssocID="{8D154431-9FCC-4522-90E5-9D83C61C6738}" presName="spaceRect" presStyleCnt="0"/>
      <dgm:spPr/>
    </dgm:pt>
    <dgm:pt modelId="{4A10BEFC-E057-4218-9403-E965CBBC0146}" type="pres">
      <dgm:prSet presAssocID="{8D154431-9FCC-4522-90E5-9D83C61C6738}" presName="textRect" presStyleLbl="revTx" presStyleIdx="0" presStyleCnt="2">
        <dgm:presLayoutVars>
          <dgm:chMax val="1"/>
          <dgm:chPref val="1"/>
        </dgm:presLayoutVars>
      </dgm:prSet>
      <dgm:spPr/>
    </dgm:pt>
    <dgm:pt modelId="{1792E7A3-25BF-4721-AFA1-2542368A05DE}" type="pres">
      <dgm:prSet presAssocID="{1DFA6555-15E2-40F3-9CE2-196B766E4D83}" presName="sibTrans" presStyleCnt="0"/>
      <dgm:spPr/>
    </dgm:pt>
    <dgm:pt modelId="{A80B48E8-4DDC-40F3-97A2-EE50A655DAEF}" type="pres">
      <dgm:prSet presAssocID="{CA49C15D-DEBB-4F34-8A4C-FEF05AA77AF8}" presName="compNode" presStyleCnt="0"/>
      <dgm:spPr/>
    </dgm:pt>
    <dgm:pt modelId="{51EAEAC4-9899-4D1A-A5B2-C617C363BD84}" type="pres">
      <dgm:prSet presAssocID="{CA49C15D-DEBB-4F34-8A4C-FEF05AA77AF8}" presName="iconBgRect" presStyleLbl="bgShp" presStyleIdx="1" presStyleCnt="2"/>
      <dgm:spPr/>
    </dgm:pt>
    <dgm:pt modelId="{68847822-DB54-4273-868F-EE1D73F3718A}" type="pres">
      <dgm:prSet presAssocID="{CA49C15D-DEBB-4F34-8A4C-FEF05AA77AF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3B48F4AD-5DF2-4247-888A-CB1440B9D5AA}" type="pres">
      <dgm:prSet presAssocID="{CA49C15D-DEBB-4F34-8A4C-FEF05AA77AF8}" presName="spaceRect" presStyleCnt="0"/>
      <dgm:spPr/>
    </dgm:pt>
    <dgm:pt modelId="{59B66B40-2F60-4DD1-BFC8-CD4FA3457A36}" type="pres">
      <dgm:prSet presAssocID="{CA49C15D-DEBB-4F34-8A4C-FEF05AA77AF8}" presName="textRect" presStyleLbl="revTx" presStyleIdx="1" presStyleCnt="2">
        <dgm:presLayoutVars>
          <dgm:chMax val="1"/>
          <dgm:chPref val="1"/>
        </dgm:presLayoutVars>
      </dgm:prSet>
      <dgm:spPr/>
    </dgm:pt>
  </dgm:ptLst>
  <dgm:cxnLst>
    <dgm:cxn modelId="{21DEAC16-38DA-4459-AA05-3AF9CCA00E58}" srcId="{72E046DC-C61C-4572-94DE-A3E23EAB3CE1}" destId="{CA49C15D-DEBB-4F34-8A4C-FEF05AA77AF8}" srcOrd="1" destOrd="0" parTransId="{56D0700C-60F1-46BC-ADB4-DEF99C96429B}" sibTransId="{3037C3A6-BD3A-4D40-87A4-DBD6EADA05BF}"/>
    <dgm:cxn modelId="{71DAE224-35D3-4528-875A-23F1C7C54843}" type="presOf" srcId="{CA49C15D-DEBB-4F34-8A4C-FEF05AA77AF8}" destId="{59B66B40-2F60-4DD1-BFC8-CD4FA3457A36}" srcOrd="0" destOrd="0" presId="urn:microsoft.com/office/officeart/2018/5/layout/IconCircleLabelList"/>
    <dgm:cxn modelId="{22AF5D6C-1CBE-4F35-B3FD-41541F8BBBDC}" type="presOf" srcId="{8D154431-9FCC-4522-90E5-9D83C61C6738}" destId="{4A10BEFC-E057-4218-9403-E965CBBC0146}" srcOrd="0" destOrd="0" presId="urn:microsoft.com/office/officeart/2018/5/layout/IconCircleLabelList"/>
    <dgm:cxn modelId="{203187C5-D4CA-476A-BC5F-BD183B662557}" type="presOf" srcId="{72E046DC-C61C-4572-94DE-A3E23EAB3CE1}" destId="{1F752763-03AE-44EE-A4DB-851F5DC162AA}" srcOrd="0" destOrd="0" presId="urn:microsoft.com/office/officeart/2018/5/layout/IconCircleLabelList"/>
    <dgm:cxn modelId="{F66BBFCF-6B7F-4FBB-8EEC-F70BE8C6FE90}" srcId="{72E046DC-C61C-4572-94DE-A3E23EAB3CE1}" destId="{8D154431-9FCC-4522-90E5-9D83C61C6738}" srcOrd="0" destOrd="0" parTransId="{D5199247-CB67-47A5-A0C2-2CABC090D073}" sibTransId="{1DFA6555-15E2-40F3-9CE2-196B766E4D83}"/>
    <dgm:cxn modelId="{C03293E2-3338-4A55-8D7F-F47255C383B5}" type="presParOf" srcId="{1F752763-03AE-44EE-A4DB-851F5DC162AA}" destId="{39A7C5EB-04B4-4ECF-B1C9-79CD6DA393B1}" srcOrd="0" destOrd="0" presId="urn:microsoft.com/office/officeart/2018/5/layout/IconCircleLabelList"/>
    <dgm:cxn modelId="{BAA82097-C0D6-4858-8EF9-CD4412A30E04}" type="presParOf" srcId="{39A7C5EB-04B4-4ECF-B1C9-79CD6DA393B1}" destId="{0C2F5C13-6338-4989-8232-1873DB5CB367}" srcOrd="0" destOrd="0" presId="urn:microsoft.com/office/officeart/2018/5/layout/IconCircleLabelList"/>
    <dgm:cxn modelId="{3266A1B5-75AE-49CD-9F7D-F9ACA77540F4}" type="presParOf" srcId="{39A7C5EB-04B4-4ECF-B1C9-79CD6DA393B1}" destId="{513DE21E-CB07-4DAB-A9D7-48E905240137}" srcOrd="1" destOrd="0" presId="urn:microsoft.com/office/officeart/2018/5/layout/IconCircleLabelList"/>
    <dgm:cxn modelId="{2343C26E-B274-4BAE-B342-CE0D3DE71BD5}" type="presParOf" srcId="{39A7C5EB-04B4-4ECF-B1C9-79CD6DA393B1}" destId="{0145B555-E6DE-4900-B512-F66DC0BE5762}" srcOrd="2" destOrd="0" presId="urn:microsoft.com/office/officeart/2018/5/layout/IconCircleLabelList"/>
    <dgm:cxn modelId="{B7A9BA60-1901-4328-AF87-29114D93EBE2}" type="presParOf" srcId="{39A7C5EB-04B4-4ECF-B1C9-79CD6DA393B1}" destId="{4A10BEFC-E057-4218-9403-E965CBBC0146}" srcOrd="3" destOrd="0" presId="urn:microsoft.com/office/officeart/2018/5/layout/IconCircleLabelList"/>
    <dgm:cxn modelId="{954DB2E1-2F8C-42A5-84E8-D5FDA2FACA1B}" type="presParOf" srcId="{1F752763-03AE-44EE-A4DB-851F5DC162AA}" destId="{1792E7A3-25BF-4721-AFA1-2542368A05DE}" srcOrd="1" destOrd="0" presId="urn:microsoft.com/office/officeart/2018/5/layout/IconCircleLabelList"/>
    <dgm:cxn modelId="{E46274C4-66A8-4DF5-8BF3-F5EEF6CE0DF4}" type="presParOf" srcId="{1F752763-03AE-44EE-A4DB-851F5DC162AA}" destId="{A80B48E8-4DDC-40F3-97A2-EE50A655DAEF}" srcOrd="2" destOrd="0" presId="urn:microsoft.com/office/officeart/2018/5/layout/IconCircleLabelList"/>
    <dgm:cxn modelId="{F301FF67-4515-4147-8565-C855C0F477D4}" type="presParOf" srcId="{A80B48E8-4DDC-40F3-97A2-EE50A655DAEF}" destId="{51EAEAC4-9899-4D1A-A5B2-C617C363BD84}" srcOrd="0" destOrd="0" presId="urn:microsoft.com/office/officeart/2018/5/layout/IconCircleLabelList"/>
    <dgm:cxn modelId="{918B4B0C-D8F8-446C-9FDC-127B0E3D5CE1}" type="presParOf" srcId="{A80B48E8-4DDC-40F3-97A2-EE50A655DAEF}" destId="{68847822-DB54-4273-868F-EE1D73F3718A}" srcOrd="1" destOrd="0" presId="urn:microsoft.com/office/officeart/2018/5/layout/IconCircleLabelList"/>
    <dgm:cxn modelId="{E79C5543-7056-4279-98A5-06DAB2C3D572}" type="presParOf" srcId="{A80B48E8-4DDC-40F3-97A2-EE50A655DAEF}" destId="{3B48F4AD-5DF2-4247-888A-CB1440B9D5AA}" srcOrd="2" destOrd="0" presId="urn:microsoft.com/office/officeart/2018/5/layout/IconCircleLabelList"/>
    <dgm:cxn modelId="{E1225017-E2C1-4B1C-AC86-2F6D6EB6EEE9}" type="presParOf" srcId="{A80B48E8-4DDC-40F3-97A2-EE50A655DAEF}" destId="{59B66B40-2F60-4DD1-BFC8-CD4FA3457A3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CA893-BF6A-B647-B0E0-178DF8080955}">
      <dsp:nvSpPr>
        <dsp:cNvPr id="0" name=""/>
        <dsp:cNvSpPr/>
      </dsp:nvSpPr>
      <dsp:spPr>
        <a:xfrm>
          <a:off x="0" y="38456"/>
          <a:ext cx="4941945" cy="25388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Either Parties may terminate a contract ”without consequences of any kind” for just cause (Art. 14.1)</a:t>
          </a:r>
        </a:p>
      </dsp:txBody>
      <dsp:txXfrm>
        <a:off x="123939" y="162395"/>
        <a:ext cx="4694067" cy="2291021"/>
      </dsp:txXfrm>
    </dsp:sp>
    <dsp:sp modelId="{AA0CE7EE-C629-464B-9FAB-F3ABF2D2ACEF}">
      <dsp:nvSpPr>
        <dsp:cNvPr id="0" name=""/>
        <dsp:cNvSpPr/>
      </dsp:nvSpPr>
      <dsp:spPr>
        <a:xfrm>
          <a:off x="0" y="2666636"/>
          <a:ext cx="4941945" cy="2538899"/>
        </a:xfrm>
        <a:prstGeom prst="roundRect">
          <a:avLst/>
        </a:prstGeom>
        <a:solidFill>
          <a:schemeClr val="accent5">
            <a:hueOff val="1865238"/>
            <a:satOff val="-50200"/>
            <a:lumOff val="-3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a:t>
          </a:r>
          <a:r>
            <a:rPr lang="en-US" sz="3100" i="1" kern="1200"/>
            <a:t>Abusive</a:t>
          </a:r>
          <a:r>
            <a:rPr lang="en-US" sz="3100" kern="1200"/>
            <a:t>” Conduct (Art.14.2)</a:t>
          </a:r>
        </a:p>
      </dsp:txBody>
      <dsp:txXfrm>
        <a:off x="123939" y="2790575"/>
        <a:ext cx="4694067" cy="22910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B6BFE-5999-E241-BC80-033EF9543AE9}">
      <dsp:nvSpPr>
        <dsp:cNvPr id="0" name=""/>
        <dsp:cNvSpPr/>
      </dsp:nvSpPr>
      <dsp:spPr>
        <a:xfrm>
          <a:off x="0" y="573683"/>
          <a:ext cx="2464593" cy="147875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BE" sz="1500" kern="1200" dirty="0"/>
            <a:t>For FIFA: </a:t>
          </a:r>
        </a:p>
        <a:p>
          <a:pPr marL="0" lvl="0" indent="0" algn="just" defTabSz="666750">
            <a:lnSpc>
              <a:spcPct val="90000"/>
            </a:lnSpc>
            <a:spcBef>
              <a:spcPct val="0"/>
            </a:spcBef>
            <a:spcAft>
              <a:spcPct val="35000"/>
            </a:spcAft>
            <a:buNone/>
          </a:pPr>
          <a:r>
            <a:rPr lang="en-GB" sz="1500" kern="1200" dirty="0"/>
            <a:t>- N</a:t>
          </a:r>
          <a:r>
            <a:rPr lang="en-BE" sz="1500" kern="1200" dirty="0"/>
            <a:t>eed to improve the rules according EU law</a:t>
          </a:r>
        </a:p>
        <a:p>
          <a:pPr marL="0" lvl="0" indent="0" algn="just" defTabSz="666750">
            <a:lnSpc>
              <a:spcPct val="90000"/>
            </a:lnSpc>
            <a:spcBef>
              <a:spcPct val="0"/>
            </a:spcBef>
            <a:spcAft>
              <a:spcPct val="35000"/>
            </a:spcAft>
            <a:buNone/>
          </a:pPr>
          <a:r>
            <a:rPr lang="en-US" sz="1500" kern="1200" dirty="0"/>
            <a:t>- Improve the training system </a:t>
          </a:r>
        </a:p>
      </dsp:txBody>
      <dsp:txXfrm>
        <a:off x="0" y="573683"/>
        <a:ext cx="2464593" cy="1478756"/>
      </dsp:txXfrm>
    </dsp:sp>
    <dsp:sp modelId="{7AA43B72-F148-3B41-AF0B-C8F84C7540CE}">
      <dsp:nvSpPr>
        <dsp:cNvPr id="0" name=""/>
        <dsp:cNvSpPr/>
      </dsp:nvSpPr>
      <dsp:spPr>
        <a:xfrm>
          <a:off x="2711053" y="573683"/>
          <a:ext cx="2464593" cy="1478756"/>
        </a:xfrm>
        <a:prstGeom prst="rect">
          <a:avLst/>
        </a:prstGeom>
        <a:solidFill>
          <a:schemeClr val="accent5">
            <a:hueOff val="373048"/>
            <a:satOff val="-10040"/>
            <a:lumOff val="-6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just" defTabSz="666750">
            <a:lnSpc>
              <a:spcPct val="90000"/>
            </a:lnSpc>
            <a:spcBef>
              <a:spcPct val="0"/>
            </a:spcBef>
            <a:spcAft>
              <a:spcPct val="35000"/>
            </a:spcAft>
            <a:buNone/>
          </a:pPr>
          <a:r>
            <a:rPr lang="en-BE" sz="1500" kern="1200" dirty="0"/>
            <a:t>For FIFPRO, ECA – World League Forum –FIFPRO: more involvement in the regulation of transfers</a:t>
          </a:r>
          <a:endParaRPr lang="en-US" sz="1500" kern="1200" dirty="0"/>
        </a:p>
      </dsp:txBody>
      <dsp:txXfrm>
        <a:off x="2711053" y="573683"/>
        <a:ext cx="2464593" cy="1478756"/>
      </dsp:txXfrm>
    </dsp:sp>
    <dsp:sp modelId="{87FFFD46-3063-1148-A770-D43737C351BC}">
      <dsp:nvSpPr>
        <dsp:cNvPr id="0" name=""/>
        <dsp:cNvSpPr/>
      </dsp:nvSpPr>
      <dsp:spPr>
        <a:xfrm>
          <a:off x="5422106" y="573683"/>
          <a:ext cx="2464593" cy="1478756"/>
        </a:xfrm>
        <a:prstGeom prst="rect">
          <a:avLst/>
        </a:prstGeom>
        <a:solidFill>
          <a:schemeClr val="accent5">
            <a:hueOff val="746095"/>
            <a:satOff val="-20080"/>
            <a:lumOff val="-13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BE" sz="1500" kern="1200" dirty="0"/>
            <a:t>For clubs: </a:t>
          </a:r>
        </a:p>
        <a:p>
          <a:pPr marL="0" lvl="0" indent="0" algn="just" defTabSz="666750">
            <a:lnSpc>
              <a:spcPct val="90000"/>
            </a:lnSpc>
            <a:spcBef>
              <a:spcPct val="0"/>
            </a:spcBef>
            <a:spcAft>
              <a:spcPct val="35000"/>
            </a:spcAft>
            <a:buNone/>
          </a:pPr>
          <a:r>
            <a:rPr lang="en-BE" sz="1500" kern="1200" dirty="0"/>
            <a:t>-rethink their business model</a:t>
          </a:r>
        </a:p>
        <a:p>
          <a:pPr marL="0" lvl="0" indent="0" algn="just" defTabSz="666750">
            <a:lnSpc>
              <a:spcPct val="90000"/>
            </a:lnSpc>
            <a:spcBef>
              <a:spcPct val="0"/>
            </a:spcBef>
            <a:spcAft>
              <a:spcPct val="35000"/>
            </a:spcAft>
            <a:buNone/>
          </a:pPr>
          <a:r>
            <a:rPr lang="en-BE" sz="1500" kern="1200" dirty="0"/>
            <a:t>- more caution in determining salaries and transfer fees</a:t>
          </a:r>
          <a:endParaRPr lang="en-US" sz="1500" kern="1200" dirty="0"/>
        </a:p>
      </dsp:txBody>
      <dsp:txXfrm>
        <a:off x="5422106" y="573683"/>
        <a:ext cx="2464593" cy="1478756"/>
      </dsp:txXfrm>
    </dsp:sp>
    <dsp:sp modelId="{97783984-D108-374F-B4B9-D33D2A6CAF0B}">
      <dsp:nvSpPr>
        <dsp:cNvPr id="0" name=""/>
        <dsp:cNvSpPr/>
      </dsp:nvSpPr>
      <dsp:spPr>
        <a:xfrm>
          <a:off x="0" y="2298898"/>
          <a:ext cx="2464593" cy="1478756"/>
        </a:xfrm>
        <a:prstGeom prst="rect">
          <a:avLst/>
        </a:prstGeom>
        <a:solidFill>
          <a:schemeClr val="accent5">
            <a:hueOff val="1119143"/>
            <a:satOff val="-30120"/>
            <a:lumOff val="-20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BE" sz="1500" kern="1200" dirty="0"/>
            <a:t>For players: </a:t>
          </a:r>
        </a:p>
        <a:p>
          <a:pPr marL="0" lvl="0" indent="0" algn="ctr" defTabSz="666750">
            <a:lnSpc>
              <a:spcPct val="90000"/>
            </a:lnSpc>
            <a:spcBef>
              <a:spcPct val="0"/>
            </a:spcBef>
            <a:spcAft>
              <a:spcPct val="35000"/>
            </a:spcAft>
            <a:buNone/>
          </a:pPr>
          <a:r>
            <a:rPr lang="en-BE" sz="1500" kern="1200" dirty="0"/>
            <a:t>more freedom but maybe less remuneration?</a:t>
          </a:r>
          <a:endParaRPr lang="en-US" sz="1500" kern="1200" dirty="0"/>
        </a:p>
      </dsp:txBody>
      <dsp:txXfrm>
        <a:off x="0" y="2298898"/>
        <a:ext cx="2464593" cy="1478756"/>
      </dsp:txXfrm>
    </dsp:sp>
    <dsp:sp modelId="{52F6AC5C-FB31-E241-A3AF-29C974836C69}">
      <dsp:nvSpPr>
        <dsp:cNvPr id="0" name=""/>
        <dsp:cNvSpPr/>
      </dsp:nvSpPr>
      <dsp:spPr>
        <a:xfrm>
          <a:off x="2711053" y="2298898"/>
          <a:ext cx="2464593" cy="1478756"/>
        </a:xfrm>
        <a:prstGeom prst="rect">
          <a:avLst/>
        </a:prstGeom>
        <a:solidFill>
          <a:schemeClr val="accent5">
            <a:hueOff val="1492190"/>
            <a:satOff val="-40160"/>
            <a:lumOff val="-27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BE" sz="1500" kern="1200" dirty="0"/>
            <a:t>For Agents: </a:t>
          </a:r>
        </a:p>
        <a:p>
          <a:pPr marL="0" lvl="0" indent="0" algn="ctr" defTabSz="666750">
            <a:lnSpc>
              <a:spcPct val="90000"/>
            </a:lnSpc>
            <a:spcBef>
              <a:spcPct val="0"/>
            </a:spcBef>
            <a:spcAft>
              <a:spcPct val="35000"/>
            </a:spcAft>
            <a:buNone/>
          </a:pPr>
          <a:r>
            <a:rPr lang="en-BE" sz="1500" kern="1200" dirty="0"/>
            <a:t>less money as commission?</a:t>
          </a:r>
          <a:endParaRPr lang="en-US" sz="1500" kern="1200" dirty="0"/>
        </a:p>
      </dsp:txBody>
      <dsp:txXfrm>
        <a:off x="2711053" y="2298898"/>
        <a:ext cx="2464593" cy="1478756"/>
      </dsp:txXfrm>
    </dsp:sp>
    <dsp:sp modelId="{1C04C3BB-0C83-344F-BCB9-9F85F29D6E3E}">
      <dsp:nvSpPr>
        <dsp:cNvPr id="0" name=""/>
        <dsp:cNvSpPr/>
      </dsp:nvSpPr>
      <dsp:spPr>
        <a:xfrm>
          <a:off x="5422106" y="2298898"/>
          <a:ext cx="2464593" cy="1478756"/>
        </a:xfrm>
        <a:prstGeom prst="rect">
          <a:avLst/>
        </a:prstGeom>
        <a:solidFill>
          <a:schemeClr val="accent5">
            <a:hueOff val="1865238"/>
            <a:satOff val="-50200"/>
            <a:lumOff val="-3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BE" sz="1500" kern="1200" dirty="0"/>
            <a:t>For Lawyers: </a:t>
          </a:r>
        </a:p>
        <a:p>
          <a:pPr marL="0" lvl="0" indent="0" algn="ctr" defTabSz="666750">
            <a:lnSpc>
              <a:spcPct val="90000"/>
            </a:lnSpc>
            <a:spcBef>
              <a:spcPct val="0"/>
            </a:spcBef>
            <a:spcAft>
              <a:spcPct val="35000"/>
            </a:spcAft>
            <a:buNone/>
          </a:pPr>
          <a:r>
            <a:rPr lang="en-BE" sz="1500" kern="1200" dirty="0"/>
            <a:t>even more attention to buy- out clauses </a:t>
          </a:r>
          <a:endParaRPr lang="en-US" sz="1500" kern="1200" dirty="0"/>
        </a:p>
      </dsp:txBody>
      <dsp:txXfrm>
        <a:off x="5422106" y="2298898"/>
        <a:ext cx="2464593" cy="14787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B5228-27C9-F048-9830-29EC3489FEB3}">
      <dsp:nvSpPr>
        <dsp:cNvPr id="0" name=""/>
        <dsp:cNvSpPr/>
      </dsp:nvSpPr>
      <dsp:spPr>
        <a:xfrm>
          <a:off x="0" y="4683023"/>
          <a:ext cx="5000124" cy="76828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t>Previous warning (unauthorized absences, misbehavior during training)</a:t>
          </a:r>
          <a:endParaRPr lang="en-US" sz="1700" kern="1200"/>
        </a:p>
      </dsp:txBody>
      <dsp:txXfrm>
        <a:off x="0" y="4683023"/>
        <a:ext cx="5000124" cy="768289"/>
      </dsp:txXfrm>
    </dsp:sp>
    <dsp:sp modelId="{612DB8D2-B244-6F45-A4D7-A547B1A111BE}">
      <dsp:nvSpPr>
        <dsp:cNvPr id="0" name=""/>
        <dsp:cNvSpPr/>
      </dsp:nvSpPr>
      <dsp:spPr>
        <a:xfrm rot="10800000">
          <a:off x="0" y="3512919"/>
          <a:ext cx="5000124" cy="1181628"/>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t>ULTIMA RATIO (action of last resort)</a:t>
          </a:r>
          <a:endParaRPr lang="en-US" sz="1700" kern="1200"/>
        </a:p>
      </dsp:txBody>
      <dsp:txXfrm rot="10800000">
        <a:off x="0" y="3512919"/>
        <a:ext cx="5000124" cy="767786"/>
      </dsp:txXfrm>
    </dsp:sp>
    <dsp:sp modelId="{6C88BAA5-7F16-7F4A-8F6A-F362CD51E816}">
      <dsp:nvSpPr>
        <dsp:cNvPr id="0" name=""/>
        <dsp:cNvSpPr/>
      </dsp:nvSpPr>
      <dsp:spPr>
        <a:xfrm rot="10800000">
          <a:off x="0" y="2342815"/>
          <a:ext cx="5000124" cy="1181628"/>
        </a:xfrm>
        <a:prstGeom prst="upArrowCallou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“Sufficient serious reasons”, impossibility to continue the employment relationship</a:t>
          </a:r>
        </a:p>
      </dsp:txBody>
      <dsp:txXfrm rot="10800000">
        <a:off x="0" y="2342815"/>
        <a:ext cx="5000124" cy="767786"/>
      </dsp:txXfrm>
    </dsp:sp>
    <dsp:sp modelId="{8E843D77-6493-E843-A056-3E9A654866CE}">
      <dsp:nvSpPr>
        <dsp:cNvPr id="0" name=""/>
        <dsp:cNvSpPr/>
      </dsp:nvSpPr>
      <dsp:spPr>
        <a:xfrm rot="10800000">
          <a:off x="0" y="1172711"/>
          <a:ext cx="5000124" cy="1181628"/>
        </a:xfrm>
        <a:prstGeom prst="upArrowCallou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”Good Cause” when the fundamental terms and conditions of contract are not respected. (CAS)</a:t>
          </a:r>
        </a:p>
      </dsp:txBody>
      <dsp:txXfrm rot="10800000">
        <a:off x="0" y="1172711"/>
        <a:ext cx="5000124" cy="767786"/>
      </dsp:txXfrm>
    </dsp:sp>
    <dsp:sp modelId="{E353A46B-C177-D244-97AC-D18AC8EB8D72}">
      <dsp:nvSpPr>
        <dsp:cNvPr id="0" name=""/>
        <dsp:cNvSpPr/>
      </dsp:nvSpPr>
      <dsp:spPr>
        <a:xfrm rot="10800000">
          <a:off x="0" y="2607"/>
          <a:ext cx="5000124" cy="1181628"/>
        </a:xfrm>
        <a:prstGeom prst="upArrowCallou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“Valid </a:t>
          </a:r>
          <a:r>
            <a:rPr lang="en-US" sz="2800" kern="1200" dirty="0">
              <a:solidFill>
                <a:srgbClr val="FFFFFF"/>
              </a:solidFill>
              <a:latin typeface="Arial"/>
              <a:ea typeface="+mn-ea"/>
              <a:cs typeface="+mn-cs"/>
            </a:rPr>
            <a:t>Reason” (DRC)</a:t>
          </a:r>
        </a:p>
      </dsp:txBody>
      <dsp:txXfrm rot="10800000">
        <a:off x="0" y="2607"/>
        <a:ext cx="5000124" cy="7677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1D4FD-671F-004E-B2A7-A8AA22173C2D}">
      <dsp:nvSpPr>
        <dsp:cNvPr id="0" name=""/>
        <dsp:cNvSpPr/>
      </dsp:nvSpPr>
      <dsp:spPr>
        <a:xfrm>
          <a:off x="0" y="677"/>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36E7779-32A4-9840-B03B-CF4A660C537B}">
      <dsp:nvSpPr>
        <dsp:cNvPr id="0" name=""/>
        <dsp:cNvSpPr/>
      </dsp:nvSpPr>
      <dsp:spPr>
        <a:xfrm>
          <a:off x="0" y="677"/>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Termination without just cause:</a:t>
          </a:r>
        </a:p>
        <a:p>
          <a:pPr marL="0" lvl="0" indent="0" algn="l" defTabSz="1022350">
            <a:lnSpc>
              <a:spcPct val="90000"/>
            </a:lnSpc>
            <a:spcBef>
              <a:spcPct val="0"/>
            </a:spcBef>
            <a:spcAft>
              <a:spcPct val="35000"/>
            </a:spcAft>
            <a:buNone/>
          </a:pPr>
          <a:r>
            <a:rPr lang="en-US" sz="2300" kern="1200" dirty="0"/>
            <a:t>Non authorized absence, no training</a:t>
          </a:r>
        </a:p>
      </dsp:txBody>
      <dsp:txXfrm>
        <a:off x="0" y="677"/>
        <a:ext cx="4880121" cy="1108938"/>
      </dsp:txXfrm>
    </dsp:sp>
    <dsp:sp modelId="{6A09C18E-F350-084D-A796-3197A9D420EA}">
      <dsp:nvSpPr>
        <dsp:cNvPr id="0" name=""/>
        <dsp:cNvSpPr/>
      </dsp:nvSpPr>
      <dsp:spPr>
        <a:xfrm>
          <a:off x="0" y="1109615"/>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626C44D-5E26-3D48-B62C-19483316706E}">
      <dsp:nvSpPr>
        <dsp:cNvPr id="0" name=""/>
        <dsp:cNvSpPr/>
      </dsp:nvSpPr>
      <dsp:spPr>
        <a:xfrm>
          <a:off x="0" y="1109615"/>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DRC  and CAS: 10.500.000 euros compensation to </a:t>
          </a:r>
          <a:r>
            <a:rPr lang="en-US" sz="2300" kern="1200" dirty="0" err="1"/>
            <a:t>Lokomotive</a:t>
          </a:r>
          <a:r>
            <a:rPr lang="en-US" sz="2300" kern="1200" dirty="0"/>
            <a:t> Moscow (unamortized transfer fee!)</a:t>
          </a:r>
        </a:p>
      </dsp:txBody>
      <dsp:txXfrm>
        <a:off x="0" y="1109615"/>
        <a:ext cx="4880121" cy="1108938"/>
      </dsp:txXfrm>
    </dsp:sp>
    <dsp:sp modelId="{8B1427BF-C51F-3F43-BDD5-A6CF8B4CCE59}">
      <dsp:nvSpPr>
        <dsp:cNvPr id="0" name=""/>
        <dsp:cNvSpPr/>
      </dsp:nvSpPr>
      <dsp:spPr>
        <a:xfrm>
          <a:off x="0" y="2218554"/>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8727EA1-B5EC-B543-B9DA-866783847867}">
      <dsp:nvSpPr>
        <dsp:cNvPr id="0" name=""/>
        <dsp:cNvSpPr/>
      </dsp:nvSpPr>
      <dsp:spPr>
        <a:xfrm>
          <a:off x="0" y="2218554"/>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Charleroi interested but…</a:t>
          </a:r>
        </a:p>
      </dsp:txBody>
      <dsp:txXfrm>
        <a:off x="0" y="2218554"/>
        <a:ext cx="4880121" cy="1108938"/>
      </dsp:txXfrm>
    </dsp:sp>
    <dsp:sp modelId="{582E4CD9-9FF2-EA49-ABD9-7E935DC4A877}">
      <dsp:nvSpPr>
        <dsp:cNvPr id="0" name=""/>
        <dsp:cNvSpPr/>
      </dsp:nvSpPr>
      <dsp:spPr>
        <a:xfrm>
          <a:off x="0" y="3327492"/>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E9ACBCD-04BB-E949-815B-4FE7340195DE}">
      <dsp:nvSpPr>
        <dsp:cNvPr id="0" name=""/>
        <dsp:cNvSpPr/>
      </dsp:nvSpPr>
      <dsp:spPr>
        <a:xfrm>
          <a:off x="0" y="3327492"/>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No clearance from FIFA and URBSFA</a:t>
          </a:r>
        </a:p>
      </dsp:txBody>
      <dsp:txXfrm>
        <a:off x="0" y="3327492"/>
        <a:ext cx="4880121" cy="1108938"/>
      </dsp:txXfrm>
    </dsp:sp>
    <dsp:sp modelId="{10F18F66-ADE4-5541-80A4-169777EECA67}">
      <dsp:nvSpPr>
        <dsp:cNvPr id="0" name=""/>
        <dsp:cNvSpPr/>
      </dsp:nvSpPr>
      <dsp:spPr>
        <a:xfrm>
          <a:off x="0" y="4436431"/>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6D3B280-3350-EB48-B8E7-AEE774363CE2}">
      <dsp:nvSpPr>
        <dsp:cNvPr id="0" name=""/>
        <dsp:cNvSpPr/>
      </dsp:nvSpPr>
      <dsp:spPr>
        <a:xfrm>
          <a:off x="0" y="4436431"/>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Case before national judge : claim for damages – Preliminary questions for ECJ</a:t>
          </a:r>
        </a:p>
      </dsp:txBody>
      <dsp:txXfrm>
        <a:off x="0" y="4436431"/>
        <a:ext cx="4880121" cy="11089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9B092-EF1C-AD4D-8C8C-D12A16800E26}">
      <dsp:nvSpPr>
        <dsp:cNvPr id="0" name=""/>
        <dsp:cNvSpPr/>
      </dsp:nvSpPr>
      <dsp:spPr>
        <a:xfrm>
          <a:off x="0" y="746576"/>
          <a:ext cx="4941945" cy="8880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a:t>YES OF COURSE: they are deterrent for clubs in hiring players:</a:t>
          </a:r>
          <a:endParaRPr lang="en-US" sz="2300" kern="1200"/>
        </a:p>
      </dsp:txBody>
      <dsp:txXfrm>
        <a:off x="43350" y="789926"/>
        <a:ext cx="4855245" cy="801330"/>
      </dsp:txXfrm>
    </dsp:sp>
    <dsp:sp modelId="{90A61DCF-7FAD-AB41-8707-209BBDB20494}">
      <dsp:nvSpPr>
        <dsp:cNvPr id="0" name=""/>
        <dsp:cNvSpPr/>
      </dsp:nvSpPr>
      <dsp:spPr>
        <a:xfrm>
          <a:off x="0" y="1700846"/>
          <a:ext cx="4941945" cy="888030"/>
        </a:xfrm>
        <a:prstGeom prst="roundRect">
          <a:avLst/>
        </a:prstGeom>
        <a:solidFill>
          <a:schemeClr val="accent5">
            <a:hueOff val="621746"/>
            <a:satOff val="-16733"/>
            <a:lumOff val="-1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a:t>“Significant legal risks”</a:t>
          </a:r>
          <a:endParaRPr lang="en-US" sz="2300" kern="1200"/>
        </a:p>
      </dsp:txBody>
      <dsp:txXfrm>
        <a:off x="43350" y="1744196"/>
        <a:ext cx="4855245" cy="801330"/>
      </dsp:txXfrm>
    </dsp:sp>
    <dsp:sp modelId="{2F70AC86-09EE-CB46-8E84-CB9F30D94137}">
      <dsp:nvSpPr>
        <dsp:cNvPr id="0" name=""/>
        <dsp:cNvSpPr/>
      </dsp:nvSpPr>
      <dsp:spPr>
        <a:xfrm>
          <a:off x="0" y="2655116"/>
          <a:ext cx="4941945" cy="888030"/>
        </a:xfrm>
        <a:prstGeom prst="roundRect">
          <a:avLst/>
        </a:prstGeom>
        <a:solidFill>
          <a:schemeClr val="accent5">
            <a:hueOff val="1243492"/>
            <a:satOff val="-33467"/>
            <a:lumOff val="-2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a:t>”Unpredictable and potentially very high financial risks”</a:t>
          </a:r>
          <a:endParaRPr lang="en-US" sz="2300" kern="1200"/>
        </a:p>
      </dsp:txBody>
      <dsp:txXfrm>
        <a:off x="43350" y="2698466"/>
        <a:ext cx="4855245" cy="801330"/>
      </dsp:txXfrm>
    </dsp:sp>
    <dsp:sp modelId="{42F17B7A-F89E-4C4F-BA86-4B9C46627D4F}">
      <dsp:nvSpPr>
        <dsp:cNvPr id="0" name=""/>
        <dsp:cNvSpPr/>
      </dsp:nvSpPr>
      <dsp:spPr>
        <a:xfrm>
          <a:off x="0" y="3609386"/>
          <a:ext cx="4941945" cy="888030"/>
        </a:xfrm>
        <a:prstGeom prst="roundRect">
          <a:avLst/>
        </a:prstGeom>
        <a:solidFill>
          <a:schemeClr val="accent5">
            <a:hueOff val="1865238"/>
            <a:satOff val="-50200"/>
            <a:lumOff val="-3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dirty="0"/>
            <a:t>“Major  sporting risks”(para.92)</a:t>
          </a:r>
          <a:endParaRPr lang="en-US" sz="2300" kern="1200" dirty="0"/>
        </a:p>
      </dsp:txBody>
      <dsp:txXfrm>
        <a:off x="43350" y="3652736"/>
        <a:ext cx="4855245" cy="8013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F1CFF-B6EB-4B9F-A074-241A2646D08C}">
      <dsp:nvSpPr>
        <dsp:cNvPr id="0" name=""/>
        <dsp:cNvSpPr/>
      </dsp:nvSpPr>
      <dsp:spPr>
        <a:xfrm>
          <a:off x="0" y="736242"/>
          <a:ext cx="8229600" cy="13592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AC975-748B-4442-84B7-AF66EE179778}">
      <dsp:nvSpPr>
        <dsp:cNvPr id="0" name=""/>
        <dsp:cNvSpPr/>
      </dsp:nvSpPr>
      <dsp:spPr>
        <a:xfrm>
          <a:off x="411163" y="1042066"/>
          <a:ext cx="747569" cy="7475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A26CC4-5FF5-46C3-A0EF-B6D26DE1DA3D}">
      <dsp:nvSpPr>
        <dsp:cNvPr id="0" name=""/>
        <dsp:cNvSpPr/>
      </dsp:nvSpPr>
      <dsp:spPr>
        <a:xfrm>
          <a:off x="1569896" y="736242"/>
          <a:ext cx="6659703" cy="135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51" tIns="143851" rIns="143851" bIns="143851" numCol="1" spcCol="1270" anchor="ctr" anchorCtr="0">
          <a:noAutofit/>
        </a:bodyPr>
        <a:lstStyle/>
        <a:p>
          <a:pPr marL="0" lvl="0" indent="0" algn="l" defTabSz="1066800">
            <a:lnSpc>
              <a:spcPct val="100000"/>
            </a:lnSpc>
            <a:spcBef>
              <a:spcPct val="0"/>
            </a:spcBef>
            <a:spcAft>
              <a:spcPct val="35000"/>
            </a:spcAft>
            <a:buNone/>
          </a:pPr>
          <a:r>
            <a:rPr lang="en-BE" sz="2400" kern="1200" dirty="0"/>
            <a:t>“they </a:t>
          </a:r>
          <a:r>
            <a:rPr lang="en-BE" sz="2400" b="1" u="sng" kern="1200" dirty="0">
              <a:solidFill>
                <a:srgbClr val="FF0000"/>
              </a:solidFill>
            </a:rPr>
            <a:t>go</a:t>
          </a:r>
          <a:r>
            <a:rPr lang="en-BE" sz="2400" u="sng" kern="1200" dirty="0">
              <a:solidFill>
                <a:srgbClr val="FF0000"/>
              </a:solidFill>
            </a:rPr>
            <a:t> </a:t>
          </a:r>
          <a:r>
            <a:rPr lang="en-BE" sz="2400" b="1" u="sng" kern="1200" dirty="0">
              <a:solidFill>
                <a:srgbClr val="FF0000"/>
              </a:solidFill>
            </a:rPr>
            <a:t>beyond and even</a:t>
          </a:r>
          <a:r>
            <a:rPr lang="en-BE" sz="2400" kern="1200" dirty="0"/>
            <a:t>, in the case of some of them </a:t>
          </a:r>
          <a:r>
            <a:rPr lang="en-BE" sz="2400" b="1" u="sng" kern="1200" dirty="0">
              <a:solidFill>
                <a:srgbClr val="FF0000"/>
              </a:solidFill>
            </a:rPr>
            <a:t>far beyond</a:t>
          </a:r>
          <a:r>
            <a:rPr lang="en-BE" sz="2400" kern="1200" dirty="0"/>
            <a:t>, what is necessary to achieve their objective”…</a:t>
          </a:r>
          <a:endParaRPr lang="en-US" sz="2400" kern="1200" dirty="0"/>
        </a:p>
      </dsp:txBody>
      <dsp:txXfrm>
        <a:off x="1569896" y="736242"/>
        <a:ext cx="6659703" cy="1359217"/>
      </dsp:txXfrm>
    </dsp:sp>
    <dsp:sp modelId="{1484D06F-8FBA-4ABC-9D18-4D534E816577}">
      <dsp:nvSpPr>
        <dsp:cNvPr id="0" name=""/>
        <dsp:cNvSpPr/>
      </dsp:nvSpPr>
      <dsp:spPr>
        <a:xfrm>
          <a:off x="0" y="2435264"/>
          <a:ext cx="8229600" cy="13592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B3A894-FA1D-4585-A1A5-F8CD12667121}">
      <dsp:nvSpPr>
        <dsp:cNvPr id="0" name=""/>
        <dsp:cNvSpPr/>
      </dsp:nvSpPr>
      <dsp:spPr>
        <a:xfrm>
          <a:off x="411163" y="2741088"/>
          <a:ext cx="747569" cy="7475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AD0A41-871F-422C-9A1D-9486B5D48234}">
      <dsp:nvSpPr>
        <dsp:cNvPr id="0" name=""/>
        <dsp:cNvSpPr/>
      </dsp:nvSpPr>
      <dsp:spPr>
        <a:xfrm>
          <a:off x="1569896" y="2435264"/>
          <a:ext cx="6659703" cy="135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51" tIns="143851" rIns="143851" bIns="143851" numCol="1" spcCol="1270" anchor="ctr" anchorCtr="0">
          <a:noAutofit/>
        </a:bodyPr>
        <a:lstStyle/>
        <a:p>
          <a:pPr marL="0" lvl="0" indent="0" algn="l" defTabSz="1066800">
            <a:lnSpc>
              <a:spcPct val="100000"/>
            </a:lnSpc>
            <a:spcBef>
              <a:spcPct val="0"/>
            </a:spcBef>
            <a:spcAft>
              <a:spcPct val="35000"/>
            </a:spcAft>
            <a:buNone/>
          </a:pPr>
          <a:r>
            <a:rPr lang="en-GB" sz="2400" kern="1200" dirty="0"/>
            <a:t>T</a:t>
          </a:r>
          <a:r>
            <a:rPr lang="en-BE" sz="2400" kern="1200" dirty="0"/>
            <a:t>hey “</a:t>
          </a:r>
          <a:r>
            <a:rPr lang="en-BE" sz="2400" b="1" u="sng" kern="1200" dirty="0">
              <a:solidFill>
                <a:srgbClr val="FF0000"/>
              </a:solidFill>
            </a:rPr>
            <a:t>apply for a considerable period of time</a:t>
          </a:r>
          <a:r>
            <a:rPr lang="en-BE" sz="2400" kern="1200" dirty="0">
              <a:solidFill>
                <a:srgbClr val="FF0000"/>
              </a:solidFill>
            </a:rPr>
            <a:t>” </a:t>
          </a:r>
          <a:r>
            <a:rPr lang="en-BE" sz="2400" kern="1200" dirty="0"/>
            <a:t>to players whose </a:t>
          </a:r>
          <a:r>
            <a:rPr lang="en-BE" sz="2400" b="1" kern="1200" dirty="0">
              <a:solidFill>
                <a:srgbClr val="FF0000"/>
              </a:solidFill>
            </a:rPr>
            <a:t>careers</a:t>
          </a:r>
          <a:r>
            <a:rPr lang="en-BE" sz="2400" kern="1200" dirty="0"/>
            <a:t> are moreover </a:t>
          </a:r>
          <a:r>
            <a:rPr lang="en-BE" sz="2400" b="1" u="sng" kern="1200" dirty="0">
              <a:solidFill>
                <a:srgbClr val="FF0000"/>
              </a:solidFill>
            </a:rPr>
            <a:t>relatively short</a:t>
          </a:r>
          <a:r>
            <a:rPr lang="en-BE" sz="2400" kern="1200" dirty="0"/>
            <a:t>” (para. 104)</a:t>
          </a:r>
          <a:endParaRPr lang="en-US" sz="2400" kern="1200" dirty="0"/>
        </a:p>
      </dsp:txBody>
      <dsp:txXfrm>
        <a:off x="1569896" y="2435264"/>
        <a:ext cx="6659703" cy="13592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B8C54-539E-409D-8205-976709FAB09B}">
      <dsp:nvSpPr>
        <dsp:cNvPr id="0" name=""/>
        <dsp:cNvSpPr/>
      </dsp:nvSpPr>
      <dsp:spPr>
        <a:xfrm>
          <a:off x="0" y="531"/>
          <a:ext cx="78867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6AC3BD-249B-4FA3-846C-4D3FC532D70F}">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B0B33C-2EE6-4ECA-AD86-450AF5D3A939}">
      <dsp:nvSpPr>
        <dsp:cNvPr id="0" name=""/>
        <dsp:cNvSpPr/>
      </dsp:nvSpPr>
      <dsp:spPr>
        <a:xfrm>
          <a:off x="1437631" y="531"/>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00100">
            <a:lnSpc>
              <a:spcPct val="90000"/>
            </a:lnSpc>
            <a:spcBef>
              <a:spcPct val="0"/>
            </a:spcBef>
            <a:spcAft>
              <a:spcPct val="35000"/>
            </a:spcAft>
            <a:buNone/>
          </a:pPr>
          <a:r>
            <a:rPr lang="en-BE" sz="1800" kern="1200" dirty="0">
              <a:solidFill>
                <a:srgbClr val="FF0000"/>
              </a:solidFill>
            </a:rPr>
            <a:t>Remuneration and other benefits under new employment contract</a:t>
          </a:r>
          <a:r>
            <a:rPr lang="en-BE" sz="1800" kern="1200" dirty="0"/>
            <a:t>, thus extraneous elements to the terminated employment relationship,  not necessary, not justified.</a:t>
          </a:r>
          <a:endParaRPr lang="en-US" sz="1800" kern="1200" dirty="0"/>
        </a:p>
      </dsp:txBody>
      <dsp:txXfrm>
        <a:off x="1437631" y="531"/>
        <a:ext cx="6449068" cy="1244702"/>
      </dsp:txXfrm>
    </dsp:sp>
    <dsp:sp modelId="{3820E726-4C71-42C4-8524-7CC543E012DE}">
      <dsp:nvSpPr>
        <dsp:cNvPr id="0" name=""/>
        <dsp:cNvSpPr/>
      </dsp:nvSpPr>
      <dsp:spPr>
        <a:xfrm>
          <a:off x="0" y="1556410"/>
          <a:ext cx="78867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E30B2A-EA0A-4E31-8D6B-708AA364C88D}">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BB28AA-F195-4A84-9329-79C8828E8452}">
      <dsp:nvSpPr>
        <dsp:cNvPr id="0" name=""/>
        <dsp:cNvSpPr/>
      </dsp:nvSpPr>
      <dsp:spPr>
        <a:xfrm>
          <a:off x="1437631" y="1556410"/>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00100">
            <a:lnSpc>
              <a:spcPct val="90000"/>
            </a:lnSpc>
            <a:spcBef>
              <a:spcPct val="0"/>
            </a:spcBef>
            <a:spcAft>
              <a:spcPct val="35000"/>
            </a:spcAft>
            <a:buNone/>
          </a:pPr>
          <a:r>
            <a:rPr lang="en-BE" sz="1800" kern="1200" dirty="0"/>
            <a:t>All the costs and expense incurred by the former club, “particularly excessive” whereas the player did not participate in those negotiations. They were agreed among clubs to “protect their financial interests”.</a:t>
          </a:r>
          <a:endParaRPr lang="en-US" sz="1800" kern="1200" dirty="0"/>
        </a:p>
      </dsp:txBody>
      <dsp:txXfrm>
        <a:off x="1437631" y="1556410"/>
        <a:ext cx="6449068" cy="1244702"/>
      </dsp:txXfrm>
    </dsp:sp>
    <dsp:sp modelId="{058C0A8F-EA9E-4FE5-A943-D5246A281FE2}">
      <dsp:nvSpPr>
        <dsp:cNvPr id="0" name=""/>
        <dsp:cNvSpPr/>
      </dsp:nvSpPr>
      <dsp:spPr>
        <a:xfrm>
          <a:off x="0" y="3112289"/>
          <a:ext cx="78867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E050A9-BFE0-4010-BDF2-8E49BB62B181}">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1D0F20-22A1-40C4-AA42-9A1218E0E3C6}">
      <dsp:nvSpPr>
        <dsp:cNvPr id="0" name=""/>
        <dsp:cNvSpPr/>
      </dsp:nvSpPr>
      <dsp:spPr>
        <a:xfrm>
          <a:off x="1437631" y="3112289"/>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00100">
            <a:lnSpc>
              <a:spcPct val="90000"/>
            </a:lnSpc>
            <a:spcBef>
              <a:spcPct val="0"/>
            </a:spcBef>
            <a:spcAft>
              <a:spcPct val="35000"/>
            </a:spcAft>
            <a:buNone/>
          </a:pPr>
          <a:r>
            <a:rPr lang="en-BE" sz="1800" kern="1200" dirty="0"/>
            <a:t>This is confirmed by the DRC and CAS jurisprudence. (para.107). (Matuzalem case: positive interest!)</a:t>
          </a:r>
          <a:endParaRPr lang="en-US" sz="1800" kern="1200" dirty="0"/>
        </a:p>
      </dsp:txBody>
      <dsp:txXfrm>
        <a:off x="1437631" y="3112289"/>
        <a:ext cx="6449068" cy="12447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1BCFC-7D45-0649-A0BE-E0A96CA123D0}">
      <dsp:nvSpPr>
        <dsp:cNvPr id="0" name=""/>
        <dsp:cNvSpPr/>
      </dsp:nvSpPr>
      <dsp:spPr>
        <a:xfrm>
          <a:off x="0" y="249082"/>
          <a:ext cx="5175384" cy="16409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BE" sz="2000" kern="1200"/>
            <a:t>Does not take into account the circumstances of each individual case</a:t>
          </a:r>
          <a:endParaRPr lang="en-US" sz="2000" kern="1200"/>
        </a:p>
      </dsp:txBody>
      <dsp:txXfrm>
        <a:off x="80103" y="329185"/>
        <a:ext cx="5015178" cy="1480719"/>
      </dsp:txXfrm>
    </dsp:sp>
    <dsp:sp modelId="{B69FEAC6-BA26-3B45-AD03-D1287043842B}">
      <dsp:nvSpPr>
        <dsp:cNvPr id="0" name=""/>
        <dsp:cNvSpPr/>
      </dsp:nvSpPr>
      <dsp:spPr>
        <a:xfrm>
          <a:off x="0" y="1947607"/>
          <a:ext cx="5175384" cy="1640925"/>
        </a:xfrm>
        <a:prstGeom prst="roundRect">
          <a:avLst/>
        </a:prstGeom>
        <a:solidFill>
          <a:schemeClr val="accent5">
            <a:hueOff val="932619"/>
            <a:satOff val="-25100"/>
            <a:lumOff val="-1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C</a:t>
          </a:r>
          <a:r>
            <a:rPr lang="en-BE" sz="2000" kern="1200"/>
            <a:t>ompensation based on questionable criteria (“deficiencies” in the light of EU law)</a:t>
          </a:r>
          <a:endParaRPr lang="en-US" sz="2000" kern="1200"/>
        </a:p>
      </dsp:txBody>
      <dsp:txXfrm>
        <a:off x="80103" y="2027710"/>
        <a:ext cx="5015178" cy="1480719"/>
      </dsp:txXfrm>
    </dsp:sp>
    <dsp:sp modelId="{0C1609BB-8C6E-8C45-9574-70CC1C15BD77}">
      <dsp:nvSpPr>
        <dsp:cNvPr id="0" name=""/>
        <dsp:cNvSpPr/>
      </dsp:nvSpPr>
      <dsp:spPr>
        <a:xfrm>
          <a:off x="0" y="3646133"/>
          <a:ext cx="5175384" cy="1640925"/>
        </a:xfrm>
        <a:prstGeom prst="roundRect">
          <a:avLst/>
        </a:prstGeom>
        <a:solidFill>
          <a:schemeClr val="accent5">
            <a:hueOff val="1865238"/>
            <a:satOff val="-50200"/>
            <a:lumOff val="-3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T</a:t>
          </a:r>
          <a:r>
            <a:rPr lang="en-BE" sz="2000" kern="1200"/>
            <a:t>he non application to a new club signing a contract with the player after the expiration of the previous contract , is not provided in the Regulations and thus there is no legal certainty! (para.108)</a:t>
          </a:r>
          <a:endParaRPr lang="en-US" sz="2000" kern="1200"/>
        </a:p>
      </dsp:txBody>
      <dsp:txXfrm>
        <a:off x="80103" y="3726236"/>
        <a:ext cx="5015178" cy="14807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9341A-7645-0943-8802-0A6223F2921C}">
      <dsp:nvSpPr>
        <dsp:cNvPr id="0" name=""/>
        <dsp:cNvSpPr/>
      </dsp:nvSpPr>
      <dsp:spPr>
        <a:xfrm>
          <a:off x="2138737" y="935381"/>
          <a:ext cx="461493" cy="91440"/>
        </a:xfrm>
        <a:custGeom>
          <a:avLst/>
          <a:gdLst/>
          <a:ahLst/>
          <a:cxnLst/>
          <a:rect l="0" t="0" r="0" b="0"/>
          <a:pathLst>
            <a:path>
              <a:moveTo>
                <a:pt x="0" y="45720"/>
              </a:moveTo>
              <a:lnTo>
                <a:pt x="46149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978641"/>
        <a:ext cx="24604" cy="4920"/>
      </dsp:txXfrm>
    </dsp:sp>
    <dsp:sp modelId="{E0A6D406-8DED-F84C-A90A-AA6D3BF54432}">
      <dsp:nvSpPr>
        <dsp:cNvPr id="0" name=""/>
        <dsp:cNvSpPr/>
      </dsp:nvSpPr>
      <dsp:spPr>
        <a:xfrm>
          <a:off x="1002" y="339241"/>
          <a:ext cx="2139535" cy="12837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BE" sz="2000" kern="1200" dirty="0"/>
            <a:t>Non release of ITC pending an employment dispute</a:t>
          </a:r>
          <a:endParaRPr lang="en-US" sz="2000" kern="1200" dirty="0"/>
        </a:p>
      </dsp:txBody>
      <dsp:txXfrm>
        <a:off x="1002" y="339241"/>
        <a:ext cx="2139535" cy="1283721"/>
      </dsp:txXfrm>
    </dsp:sp>
    <dsp:sp modelId="{F3112906-06BB-844E-A656-3B31C9DBB5D6}">
      <dsp:nvSpPr>
        <dsp:cNvPr id="0" name=""/>
        <dsp:cNvSpPr/>
      </dsp:nvSpPr>
      <dsp:spPr>
        <a:xfrm>
          <a:off x="1070769" y="1621162"/>
          <a:ext cx="2631628" cy="461493"/>
        </a:xfrm>
        <a:custGeom>
          <a:avLst/>
          <a:gdLst/>
          <a:ahLst/>
          <a:cxnLst/>
          <a:rect l="0" t="0" r="0" b="0"/>
          <a:pathLst>
            <a:path>
              <a:moveTo>
                <a:pt x="2631628" y="0"/>
              </a:moveTo>
              <a:lnTo>
                <a:pt x="2631628" y="247846"/>
              </a:lnTo>
              <a:lnTo>
                <a:pt x="0" y="247846"/>
              </a:lnTo>
              <a:lnTo>
                <a:pt x="0" y="461493"/>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9652" y="1849448"/>
        <a:ext cx="133862" cy="4920"/>
      </dsp:txXfrm>
    </dsp:sp>
    <dsp:sp modelId="{A02032D2-8CDD-DD40-AF0B-6FFB01CA588E}">
      <dsp:nvSpPr>
        <dsp:cNvPr id="0" name=""/>
        <dsp:cNvSpPr/>
      </dsp:nvSpPr>
      <dsp:spPr>
        <a:xfrm>
          <a:off x="2632630" y="339241"/>
          <a:ext cx="2139535" cy="12837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BE" sz="2000" kern="1200"/>
            <a:t>Disproportionate because:</a:t>
          </a:r>
          <a:endParaRPr lang="en-US" sz="2000" kern="1200"/>
        </a:p>
      </dsp:txBody>
      <dsp:txXfrm>
        <a:off x="2632630" y="339241"/>
        <a:ext cx="2139535" cy="1283721"/>
      </dsp:txXfrm>
    </dsp:sp>
    <dsp:sp modelId="{C96CAAC0-E408-A84D-B625-0387FE56BA68}">
      <dsp:nvSpPr>
        <dsp:cNvPr id="0" name=""/>
        <dsp:cNvSpPr/>
      </dsp:nvSpPr>
      <dsp:spPr>
        <a:xfrm>
          <a:off x="2138737" y="2711196"/>
          <a:ext cx="461493" cy="91440"/>
        </a:xfrm>
        <a:custGeom>
          <a:avLst/>
          <a:gdLst/>
          <a:ahLst/>
          <a:cxnLst/>
          <a:rect l="0" t="0" r="0" b="0"/>
          <a:pathLst>
            <a:path>
              <a:moveTo>
                <a:pt x="0" y="45720"/>
              </a:moveTo>
              <a:lnTo>
                <a:pt x="461493"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2754455"/>
        <a:ext cx="24604" cy="4920"/>
      </dsp:txXfrm>
    </dsp:sp>
    <dsp:sp modelId="{5829762E-23F8-7B4D-A555-8EEE64935123}">
      <dsp:nvSpPr>
        <dsp:cNvPr id="0" name=""/>
        <dsp:cNvSpPr/>
      </dsp:nvSpPr>
      <dsp:spPr>
        <a:xfrm>
          <a:off x="1002" y="2115055"/>
          <a:ext cx="2139535" cy="128372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GB" sz="2000" kern="1200"/>
            <a:t>I</a:t>
          </a:r>
          <a:r>
            <a:rPr lang="en-BE" sz="2000" kern="1200"/>
            <a:t>t disregards the circumstances of each case (the factual context)</a:t>
          </a:r>
          <a:endParaRPr lang="en-US" sz="2000" kern="1200"/>
        </a:p>
      </dsp:txBody>
      <dsp:txXfrm>
        <a:off x="1002" y="2115055"/>
        <a:ext cx="2139535" cy="1283721"/>
      </dsp:txXfrm>
    </dsp:sp>
    <dsp:sp modelId="{554D07DC-9F34-3048-9563-9FF24F091CD1}">
      <dsp:nvSpPr>
        <dsp:cNvPr id="0" name=""/>
        <dsp:cNvSpPr/>
      </dsp:nvSpPr>
      <dsp:spPr>
        <a:xfrm>
          <a:off x="1070769" y="3396976"/>
          <a:ext cx="2631628" cy="461493"/>
        </a:xfrm>
        <a:custGeom>
          <a:avLst/>
          <a:gdLst/>
          <a:ahLst/>
          <a:cxnLst/>
          <a:rect l="0" t="0" r="0" b="0"/>
          <a:pathLst>
            <a:path>
              <a:moveTo>
                <a:pt x="2631628" y="0"/>
              </a:moveTo>
              <a:lnTo>
                <a:pt x="2631628" y="247846"/>
              </a:lnTo>
              <a:lnTo>
                <a:pt x="0" y="247846"/>
              </a:lnTo>
              <a:lnTo>
                <a:pt x="0" y="461493"/>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9652" y="3625262"/>
        <a:ext cx="133862" cy="4920"/>
      </dsp:txXfrm>
    </dsp:sp>
    <dsp:sp modelId="{46DC2DD7-62DA-0946-A030-08E985CC546A}">
      <dsp:nvSpPr>
        <dsp:cNvPr id="0" name=""/>
        <dsp:cNvSpPr/>
      </dsp:nvSpPr>
      <dsp:spPr>
        <a:xfrm>
          <a:off x="2632630" y="2115055"/>
          <a:ext cx="2139535" cy="128372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GB" sz="2000" kern="1200"/>
            <a:t>T</a:t>
          </a:r>
          <a:r>
            <a:rPr lang="en-BE" sz="2000" kern="1200"/>
            <a:t>he conduct of the player and his former club</a:t>
          </a:r>
          <a:endParaRPr lang="en-US" sz="2000" kern="1200"/>
        </a:p>
      </dsp:txBody>
      <dsp:txXfrm>
        <a:off x="2632630" y="2115055"/>
        <a:ext cx="2139535" cy="1283721"/>
      </dsp:txXfrm>
    </dsp:sp>
    <dsp:sp modelId="{12877E12-1979-2445-9CDF-75EB620E5A45}">
      <dsp:nvSpPr>
        <dsp:cNvPr id="0" name=""/>
        <dsp:cNvSpPr/>
      </dsp:nvSpPr>
      <dsp:spPr>
        <a:xfrm>
          <a:off x="2138737" y="4487010"/>
          <a:ext cx="461493" cy="91440"/>
        </a:xfrm>
        <a:custGeom>
          <a:avLst/>
          <a:gdLst/>
          <a:ahLst/>
          <a:cxnLst/>
          <a:rect l="0" t="0" r="0" b="0"/>
          <a:pathLst>
            <a:path>
              <a:moveTo>
                <a:pt x="0" y="45720"/>
              </a:moveTo>
              <a:lnTo>
                <a:pt x="461493"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4530269"/>
        <a:ext cx="24604" cy="4920"/>
      </dsp:txXfrm>
    </dsp:sp>
    <dsp:sp modelId="{A21ACB4C-33DE-7C4B-97E8-070373FAC7FF}">
      <dsp:nvSpPr>
        <dsp:cNvPr id="0" name=""/>
        <dsp:cNvSpPr/>
      </dsp:nvSpPr>
      <dsp:spPr>
        <a:xfrm>
          <a:off x="1002" y="3890869"/>
          <a:ext cx="2139535" cy="12837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GB" sz="2000" u="sng" kern="1200"/>
            <a:t>T</a:t>
          </a:r>
          <a:r>
            <a:rPr lang="en-BE" sz="2000" u="sng" kern="1200"/>
            <a:t>he role or lack of role </a:t>
          </a:r>
          <a:r>
            <a:rPr lang="en-BE" sz="2000" kern="1200"/>
            <a:t>played by the new club</a:t>
          </a:r>
          <a:endParaRPr lang="en-US" sz="2000" kern="1200"/>
        </a:p>
      </dsp:txBody>
      <dsp:txXfrm>
        <a:off x="1002" y="3890869"/>
        <a:ext cx="2139535" cy="1283721"/>
      </dsp:txXfrm>
    </dsp:sp>
    <dsp:sp modelId="{FB73FD80-47D9-D342-8214-0A0F0D527511}">
      <dsp:nvSpPr>
        <dsp:cNvPr id="0" name=""/>
        <dsp:cNvSpPr/>
      </dsp:nvSpPr>
      <dsp:spPr>
        <a:xfrm>
          <a:off x="2632630" y="3890869"/>
          <a:ext cx="2139535" cy="12837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BE" sz="2000" kern="1200"/>
            <a:t>The Rules do not refer to such a possibility</a:t>
          </a:r>
          <a:endParaRPr lang="en-US" sz="2000" kern="1200"/>
        </a:p>
      </dsp:txBody>
      <dsp:txXfrm>
        <a:off x="2632630" y="3890869"/>
        <a:ext cx="2139535" cy="128372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F5C13-6338-4989-8232-1873DB5CB367}">
      <dsp:nvSpPr>
        <dsp:cNvPr id="0" name=""/>
        <dsp:cNvSpPr/>
      </dsp:nvSpPr>
      <dsp:spPr>
        <a:xfrm>
          <a:off x="884935" y="296402"/>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3DE21E-CB07-4DAB-A9D7-48E905240137}">
      <dsp:nvSpPr>
        <dsp:cNvPr id="0" name=""/>
        <dsp:cNvSpPr/>
      </dsp:nvSpPr>
      <dsp:spPr>
        <a:xfrm>
          <a:off x="1352935" y="76440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10BEFC-E057-4218-9403-E965CBBC0146}">
      <dsp:nvSpPr>
        <dsp:cNvPr id="0" name=""/>
        <dsp:cNvSpPr/>
      </dsp:nvSpPr>
      <dsp:spPr>
        <a:xfrm>
          <a:off x="182935"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BE" sz="1200" kern="1200" dirty="0">
              <a:solidFill>
                <a:schemeClr val="tx1"/>
              </a:solidFill>
            </a:rPr>
            <a:t>On-going and future cases before CAS and DRC: they can be challenged under EU law</a:t>
          </a:r>
          <a:endParaRPr lang="en-US" sz="1200" kern="1200" dirty="0">
            <a:solidFill>
              <a:schemeClr val="tx1"/>
            </a:solidFill>
          </a:endParaRPr>
        </a:p>
      </dsp:txBody>
      <dsp:txXfrm>
        <a:off x="182935" y="3176402"/>
        <a:ext cx="3600000" cy="720000"/>
      </dsp:txXfrm>
    </dsp:sp>
    <dsp:sp modelId="{51EAEAC4-9899-4D1A-A5B2-C617C363BD84}">
      <dsp:nvSpPr>
        <dsp:cNvPr id="0" name=""/>
        <dsp:cNvSpPr/>
      </dsp:nvSpPr>
      <dsp:spPr>
        <a:xfrm>
          <a:off x="5114935" y="296402"/>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847822-DB54-4273-868F-EE1D73F3718A}">
      <dsp:nvSpPr>
        <dsp:cNvPr id="0" name=""/>
        <dsp:cNvSpPr/>
      </dsp:nvSpPr>
      <dsp:spPr>
        <a:xfrm>
          <a:off x="5582935" y="76440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B66B40-2F60-4DD1-BFC8-CD4FA3457A36}">
      <dsp:nvSpPr>
        <dsp:cNvPr id="0" name=""/>
        <dsp:cNvSpPr/>
      </dsp:nvSpPr>
      <dsp:spPr>
        <a:xfrm>
          <a:off x="4412935"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BE" sz="1200" kern="1200" dirty="0">
              <a:solidFill>
                <a:schemeClr val="tx1"/>
              </a:solidFill>
            </a:rPr>
            <a:t>Possible Claims for compensation (just like Diarra has done: 6.000 000 Euros agains FIFA and URSBFA for being Inactive because of the FIFA Rules )</a:t>
          </a:r>
          <a:endParaRPr lang="en-US" sz="1200" kern="1200" dirty="0">
            <a:solidFill>
              <a:schemeClr val="tx1"/>
            </a:solidFill>
          </a:endParaRPr>
        </a:p>
      </dsp:txBody>
      <dsp:txXfrm>
        <a:off x="4412935" y="3176402"/>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4AB543A-D834-2F41-A14E-991DE5CE6DB8}"/>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GB" altLang="en-US"/>
          </a:p>
        </p:txBody>
      </p:sp>
      <p:sp>
        <p:nvSpPr>
          <p:cNvPr id="51203" name="Rectangle 3">
            <a:extLst>
              <a:ext uri="{FF2B5EF4-FFF2-40B4-BE49-F238E27FC236}">
                <a16:creationId xmlns:a16="http://schemas.microsoft.com/office/drawing/2014/main" id="{A10CE7CE-26C8-8441-B7B5-6DF63EFF7876}"/>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lt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05" name="Rectangle 5">
            <a:extLst>
              <a:ext uri="{FF2B5EF4-FFF2-40B4-BE49-F238E27FC236}">
                <a16:creationId xmlns:a16="http://schemas.microsoft.com/office/drawing/2014/main" id="{8A1E42ED-3FED-EB47-82F2-66FCE798AC86}"/>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51206" name="Rectangle 6">
            <a:extLst>
              <a:ext uri="{FF2B5EF4-FFF2-40B4-BE49-F238E27FC236}">
                <a16:creationId xmlns:a16="http://schemas.microsoft.com/office/drawing/2014/main" id="{A5AEF0A8-1FC7-0A48-B40E-28AAAE8B595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GB" altLang="en-US"/>
          </a:p>
        </p:txBody>
      </p:sp>
      <p:sp>
        <p:nvSpPr>
          <p:cNvPr id="51207" name="Rectangle 7">
            <a:extLst>
              <a:ext uri="{FF2B5EF4-FFF2-40B4-BE49-F238E27FC236}">
                <a16:creationId xmlns:a16="http://schemas.microsoft.com/office/drawing/2014/main" id="{BA32AE65-3361-AA44-97A8-8A3805FCC40F}"/>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3B75BCCB-B965-4754-B9E7-D652A858C784}" type="slidenum">
              <a:rPr lang="en-GB" altLang="en-US"/>
              <a:pPr/>
              <a:t>‹#›</a:t>
            </a:fld>
            <a:endParaRPr lang="en-GB" altLang="en-US"/>
          </a:p>
        </p:txBody>
      </p:sp>
    </p:spTree>
    <p:extLst>
      <p:ext uri="{BB962C8B-B14F-4D97-AF65-F5344CB8AC3E}">
        <p14:creationId xmlns:p14="http://schemas.microsoft.com/office/powerpoint/2010/main" val="21968573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11624214-03DB-3612-291E-7DE40352C9F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94EB816-BC20-7A45-844A-19A406643CF7}" type="slidenum">
              <a:rPr lang="en-GB" altLang="fr-FR"/>
              <a:pPr/>
              <a:t>2</a:t>
            </a:fld>
            <a:endParaRPr lang="en-GB" altLang="fr-FR"/>
          </a:p>
        </p:txBody>
      </p:sp>
      <p:sp>
        <p:nvSpPr>
          <p:cNvPr id="44034" name="Rectangle 2">
            <a:extLst>
              <a:ext uri="{FF2B5EF4-FFF2-40B4-BE49-F238E27FC236}">
                <a16:creationId xmlns:a16="http://schemas.microsoft.com/office/drawing/2014/main" id="{DF1C04D9-15C6-09BD-8DC5-C6C28D880335}"/>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A09BD179-A418-4E65-9D55-C2A1EE17AAB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ChangeArrowheads="1" noTextEdit="1"/>
          </p:cNvSpPr>
          <p:nvPr>
            <p:ph type="sldImg"/>
          </p:nvPr>
        </p:nvSpPr>
        <p:spPr>
          <a:ln/>
        </p:spPr>
      </p:sp>
      <p:sp>
        <p:nvSpPr>
          <p:cNvPr id="54274" name="Notes Placeholder 2"/>
          <p:cNvSpPr>
            <a:spLocks noGrp="1" noChangeArrowheads="1"/>
          </p:cNvSpPr>
          <p:nvPr>
            <p:ph type="body" idx="1"/>
          </p:nvPr>
        </p:nvSpPr>
        <p:spPr>
          <a:noFill/>
        </p:spPr>
        <p:txBody>
          <a:bodyPr/>
          <a:lstStyle/>
          <a:p>
            <a:endParaRPr lang="en-US" altLang="it-IT"/>
          </a:p>
        </p:txBody>
      </p:sp>
      <p:sp>
        <p:nvSpPr>
          <p:cNvPr id="54275"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33B2031-8757-4BC0-8577-A021BB5DC62A}" type="slidenum">
              <a:rPr lang="en-GB" altLang="en-US"/>
              <a:pPr/>
              <a:t>14</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8051DB-255E-4403-9E60-9E2419F05D05}"/>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A99CE864-7593-41D6-90A7-771C9484AE28}"/>
              </a:ext>
            </a:extLst>
          </p:cNvPr>
          <p:cNvSpPr txBox="1">
            <a:spLocks noGrp="1"/>
          </p:cNvSpPr>
          <p:nvPr>
            <p:ph type="body" sz="quarter" idx="1"/>
          </p:nvPr>
        </p:nvSpPr>
        <p:spPr/>
        <p:txBody>
          <a:bodyPr/>
          <a:lstStyle/>
          <a:p>
            <a:pPr lvl="0"/>
            <a:r>
              <a:rPr lang="en-GB" b="1" dirty="0"/>
              <a:t>Compensation due: </a:t>
            </a:r>
            <a:r>
              <a:rPr lang="en-GB" b="1" dirty="0">
                <a:solidFill>
                  <a:srgbClr val="009C3C"/>
                </a:solidFill>
              </a:rPr>
              <a:t>EUR 6,000 </a:t>
            </a:r>
            <a:r>
              <a:rPr lang="en-GB" dirty="0"/>
              <a:t>[EUR 1,000 (salary of February 24) + EUR 10,000 (residual value during overlapping period, i.e. March. – December 2024) –  EUR 5,000 (new income during overlapping period)]</a:t>
            </a:r>
          </a:p>
          <a:p>
            <a:pPr lvl="0"/>
            <a:endParaRPr lang="en-GB" dirty="0"/>
          </a:p>
        </p:txBody>
      </p:sp>
      <p:sp>
        <p:nvSpPr>
          <p:cNvPr id="4" name="Slide Number Placeholder 3">
            <a:extLst>
              <a:ext uri="{FF2B5EF4-FFF2-40B4-BE49-F238E27FC236}">
                <a16:creationId xmlns:a16="http://schemas.microsoft.com/office/drawing/2014/main" id="{6CF67EC3-B855-46A2-B64E-69F835D1983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A621004-230E-494B-893F-F01C6474B7D8}" type="slidenum">
              <a:t>19</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597468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ChangeArrowheads="1" noTextEdit="1"/>
          </p:cNvSpPr>
          <p:nvPr>
            <p:ph type="sldImg"/>
          </p:nvPr>
        </p:nvSpPr>
        <p:spPr>
          <a:ln/>
        </p:spPr>
      </p:sp>
      <p:sp>
        <p:nvSpPr>
          <p:cNvPr id="27650" name="Notes Placeholder 2"/>
          <p:cNvSpPr>
            <a:spLocks noGrp="1" noChangeArrowheads="1"/>
          </p:cNvSpPr>
          <p:nvPr>
            <p:ph type="body" idx="1"/>
          </p:nvPr>
        </p:nvSpPr>
        <p:spPr>
          <a:noFill/>
        </p:spPr>
        <p:txBody>
          <a:bodyPr/>
          <a:lstStyle/>
          <a:p>
            <a:pPr eaLnBrk="1" hangingPunct="1"/>
            <a:endParaRPr lang="en-US" altLang="en-US"/>
          </a:p>
        </p:txBody>
      </p:sp>
      <p:sp>
        <p:nvSpPr>
          <p:cNvPr id="27651"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6628562-D2E0-4994-8623-FBA138247CEC}" type="slidenum">
              <a:rPr lang="en-GB" altLang="en-US"/>
              <a:pPr/>
              <a:t>22</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ChangeArrowheads="1" noTextEdit="1"/>
          </p:cNvSpPr>
          <p:nvPr>
            <p:ph type="sldImg"/>
          </p:nvPr>
        </p:nvSpPr>
        <p:spPr>
          <a:ln/>
        </p:spPr>
      </p:sp>
      <p:sp>
        <p:nvSpPr>
          <p:cNvPr id="29698" name="Notes Placeholder 2"/>
          <p:cNvSpPr>
            <a:spLocks noGrp="1" noChangeArrowheads="1"/>
          </p:cNvSpPr>
          <p:nvPr>
            <p:ph type="body" idx="1"/>
          </p:nvPr>
        </p:nvSpPr>
        <p:spPr>
          <a:noFill/>
        </p:spPr>
        <p:txBody>
          <a:bodyPr/>
          <a:lstStyle/>
          <a:p>
            <a:pPr eaLnBrk="1" hangingPunct="1"/>
            <a:endParaRPr lang="en-US" altLang="en-US"/>
          </a:p>
        </p:txBody>
      </p:sp>
      <p:sp>
        <p:nvSpPr>
          <p:cNvPr id="29699"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61FF0AD-2A11-4AD4-8B61-FEC6A3611B10}" type="slidenum">
              <a:rPr lang="en-GB" altLang="en-US"/>
              <a:pPr/>
              <a:t>23</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493F689F-1BC7-AE4D-9681-53B6F3B995A1}"/>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6" name="Freeform 4">
              <a:extLst>
                <a:ext uri="{FF2B5EF4-FFF2-40B4-BE49-F238E27FC236}">
                  <a16:creationId xmlns:a16="http://schemas.microsoft.com/office/drawing/2014/main" id="{49A64D00-3B56-AF4D-9D06-B70B705191DA}"/>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7" name="Freeform 5">
              <a:extLst>
                <a:ext uri="{FF2B5EF4-FFF2-40B4-BE49-F238E27FC236}">
                  <a16:creationId xmlns:a16="http://schemas.microsoft.com/office/drawing/2014/main" id="{6F276AEB-215C-0643-961E-950719C1ED8E}"/>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 name="Freeform 7">
              <a:extLst>
                <a:ext uri="{FF2B5EF4-FFF2-40B4-BE49-F238E27FC236}">
                  <a16:creationId xmlns:a16="http://schemas.microsoft.com/office/drawing/2014/main" id="{D3C741DD-13EC-1E48-A65B-F0756DB5536D}"/>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 name="Freeform 10">
              <a:extLst>
                <a:ext uri="{FF2B5EF4-FFF2-40B4-BE49-F238E27FC236}">
                  <a16:creationId xmlns:a16="http://schemas.microsoft.com/office/drawing/2014/main" id="{BEC59769-4646-7247-9051-B77666BD2E20}"/>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 name="Freeform 12">
              <a:extLst>
                <a:ext uri="{FF2B5EF4-FFF2-40B4-BE49-F238E27FC236}">
                  <a16:creationId xmlns:a16="http://schemas.microsoft.com/office/drawing/2014/main" id="{2B72ABB0-2F26-B143-BF4A-A30C2DA4202C}"/>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 name="Freeform 14">
              <a:extLst>
                <a:ext uri="{FF2B5EF4-FFF2-40B4-BE49-F238E27FC236}">
                  <a16:creationId xmlns:a16="http://schemas.microsoft.com/office/drawing/2014/main" id="{554F597D-FA52-C943-AF2D-F1772A9C842F}"/>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8" name="Freeform 16">
              <a:extLst>
                <a:ext uri="{FF2B5EF4-FFF2-40B4-BE49-F238E27FC236}">
                  <a16:creationId xmlns:a16="http://schemas.microsoft.com/office/drawing/2014/main" id="{E5C7571A-C49D-7E42-8614-7DE25940A0C4}"/>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9" name="Freeform 17">
              <a:extLst>
                <a:ext uri="{FF2B5EF4-FFF2-40B4-BE49-F238E27FC236}">
                  <a16:creationId xmlns:a16="http://schemas.microsoft.com/office/drawing/2014/main" id="{08AF6D56-4574-E545-BACF-63F1846B3123}"/>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0" name="Freeform 18">
              <a:extLst>
                <a:ext uri="{FF2B5EF4-FFF2-40B4-BE49-F238E27FC236}">
                  <a16:creationId xmlns:a16="http://schemas.microsoft.com/office/drawing/2014/main" id="{5E20001A-6141-9F49-AEBF-6E06E6211369}"/>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 name="Freeform 20">
              <a:extLst>
                <a:ext uri="{FF2B5EF4-FFF2-40B4-BE49-F238E27FC236}">
                  <a16:creationId xmlns:a16="http://schemas.microsoft.com/office/drawing/2014/main" id="{4B058F78-C53E-1F4D-AE1F-FD93A3BB135E}"/>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 name="Freeform 22">
              <a:extLst>
                <a:ext uri="{FF2B5EF4-FFF2-40B4-BE49-F238E27FC236}">
                  <a16:creationId xmlns:a16="http://schemas.microsoft.com/office/drawing/2014/main" id="{01EE5F8D-F521-0945-B882-3AF3DA57EE90}"/>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5" name="Freeform 23">
              <a:extLst>
                <a:ext uri="{FF2B5EF4-FFF2-40B4-BE49-F238E27FC236}">
                  <a16:creationId xmlns:a16="http://schemas.microsoft.com/office/drawing/2014/main" id="{103587A5-6A05-6D4E-977A-ACC6296DD1F4}"/>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26" name="Freeform 24">
              <a:extLst>
                <a:ext uri="{FF2B5EF4-FFF2-40B4-BE49-F238E27FC236}">
                  <a16:creationId xmlns:a16="http://schemas.microsoft.com/office/drawing/2014/main" id="{41BE82CE-7FE2-3F48-8DC3-73213D76F7A9}"/>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 name="Freeform 26">
              <a:extLst>
                <a:ext uri="{FF2B5EF4-FFF2-40B4-BE49-F238E27FC236}">
                  <a16:creationId xmlns:a16="http://schemas.microsoft.com/office/drawing/2014/main" id="{7A437BB6-EE95-BE47-A31A-CAF1FBA5889E}"/>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9" name="Freeform 27">
              <a:extLst>
                <a:ext uri="{FF2B5EF4-FFF2-40B4-BE49-F238E27FC236}">
                  <a16:creationId xmlns:a16="http://schemas.microsoft.com/office/drawing/2014/main" id="{160B7EEB-9B3F-F643-BF32-C85954A59807}"/>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 name="Freeform 29">
              <a:extLst>
                <a:ext uri="{FF2B5EF4-FFF2-40B4-BE49-F238E27FC236}">
                  <a16:creationId xmlns:a16="http://schemas.microsoft.com/office/drawing/2014/main" id="{44E5DE76-A38E-BF4F-A50F-AD78A16438C6}"/>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 name="Freeform 31">
              <a:extLst>
                <a:ext uri="{FF2B5EF4-FFF2-40B4-BE49-F238E27FC236}">
                  <a16:creationId xmlns:a16="http://schemas.microsoft.com/office/drawing/2014/main" id="{940454A9-2DD2-8F40-AA8B-4417DE1BD8D7}"/>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4" name="Freeform 32">
              <a:extLst>
                <a:ext uri="{FF2B5EF4-FFF2-40B4-BE49-F238E27FC236}">
                  <a16:creationId xmlns:a16="http://schemas.microsoft.com/office/drawing/2014/main" id="{2527BD20-9440-E542-90F4-5711174CF387}"/>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5" name="Freeform 33">
              <a:extLst>
                <a:ext uri="{FF2B5EF4-FFF2-40B4-BE49-F238E27FC236}">
                  <a16:creationId xmlns:a16="http://schemas.microsoft.com/office/drawing/2014/main" id="{B2036684-377D-024E-AC20-9886A5406916}"/>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6" name="Freeform 34">
              <a:extLst>
                <a:ext uri="{FF2B5EF4-FFF2-40B4-BE49-F238E27FC236}">
                  <a16:creationId xmlns:a16="http://schemas.microsoft.com/office/drawing/2014/main" id="{010F0F51-6431-AF48-9D09-366CBCE2DC29}"/>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7" name="Freeform 35">
              <a:extLst>
                <a:ext uri="{FF2B5EF4-FFF2-40B4-BE49-F238E27FC236}">
                  <a16:creationId xmlns:a16="http://schemas.microsoft.com/office/drawing/2014/main" id="{CE805924-DD43-1E44-94F0-3D90B47C6232}"/>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8" name="Freeform 36">
              <a:extLst>
                <a:ext uri="{FF2B5EF4-FFF2-40B4-BE49-F238E27FC236}">
                  <a16:creationId xmlns:a16="http://schemas.microsoft.com/office/drawing/2014/main" id="{FA171448-1A1C-E547-9804-8742C124A533}"/>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9" name="Freeform 37">
              <a:extLst>
                <a:ext uri="{FF2B5EF4-FFF2-40B4-BE49-F238E27FC236}">
                  <a16:creationId xmlns:a16="http://schemas.microsoft.com/office/drawing/2014/main" id="{BE067E9D-5A85-4F4E-B250-2BC162C83A42}"/>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0" name="Freeform 38">
              <a:extLst>
                <a:ext uri="{FF2B5EF4-FFF2-40B4-BE49-F238E27FC236}">
                  <a16:creationId xmlns:a16="http://schemas.microsoft.com/office/drawing/2014/main" id="{CEC8EC49-CFB1-3643-82E6-645E81662F38}"/>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nvGrpSpPr>
            <p:cNvPr id="41" name="Group 39"/>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14E0B4B1-0F81-E042-A974-9A5A43BEF6E4}"/>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3" name="Freeform 41">
                <a:extLst>
                  <a:ext uri="{FF2B5EF4-FFF2-40B4-BE49-F238E27FC236}">
                    <a16:creationId xmlns:a16="http://schemas.microsoft.com/office/drawing/2014/main" id="{AA2CED20-0592-5D49-A248-93321C0B68C8}"/>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grpSp>
      <p:sp>
        <p:nvSpPr>
          <p:cNvPr id="49194" name="Rectangle 42">
            <a:extLst>
              <a:ext uri="{FF2B5EF4-FFF2-40B4-BE49-F238E27FC236}">
                <a16:creationId xmlns:a16="http://schemas.microsoft.com/office/drawing/2014/main" id="{E3DEBC3E-0B47-BC44-ABC2-991EB5253A26}"/>
              </a:ext>
            </a:extLst>
          </p:cNvPr>
          <p:cNvSpPr>
            <a:spLocks noGrp="1" noChangeArrowheads="1"/>
          </p:cNvSpPr>
          <p:nvPr>
            <p:ph type="ctrTitle" sz="quarter"/>
          </p:nvPr>
        </p:nvSpPr>
        <p:spPr>
          <a:xfrm>
            <a:off x="457200" y="1600200"/>
            <a:ext cx="8229600" cy="1828800"/>
          </a:xfrm>
        </p:spPr>
        <p:txBody>
          <a:bodyPr/>
          <a:lstStyle>
            <a:lvl1pPr>
              <a:defRPr sz="4800"/>
            </a:lvl1pPr>
          </a:lstStyle>
          <a:p>
            <a:pPr lvl="0"/>
            <a:r>
              <a:rPr lang="en-GB" altLang="en-US" noProof="0"/>
              <a:t>Click to edit Master title style</a:t>
            </a:r>
          </a:p>
        </p:txBody>
      </p:sp>
      <p:sp>
        <p:nvSpPr>
          <p:cNvPr id="49195" name="Rectangle 43">
            <a:extLst>
              <a:ext uri="{FF2B5EF4-FFF2-40B4-BE49-F238E27FC236}">
                <a16:creationId xmlns:a16="http://schemas.microsoft.com/office/drawing/2014/main" id="{25F25315-825A-F946-8DBA-06A52EA7A9E0}"/>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pPr lvl="0"/>
            <a:r>
              <a:rPr lang="en-GB" altLang="en-US" noProof="0"/>
              <a:t>Click to edit Master subtitle style</a:t>
            </a:r>
          </a:p>
        </p:txBody>
      </p:sp>
      <p:sp>
        <p:nvSpPr>
          <p:cNvPr id="44" name="Rectangle 44">
            <a:extLst>
              <a:ext uri="{FF2B5EF4-FFF2-40B4-BE49-F238E27FC236}">
                <a16:creationId xmlns:a16="http://schemas.microsoft.com/office/drawing/2014/main" id="{4704B002-C762-4F45-A02F-338F4DA9E8C7}"/>
              </a:ext>
            </a:extLst>
          </p:cNvPr>
          <p:cNvSpPr>
            <a:spLocks noGrp="1" noChangeArrowheads="1"/>
          </p:cNvSpPr>
          <p:nvPr>
            <p:ph type="dt" sz="quarter" idx="10"/>
          </p:nvPr>
        </p:nvSpPr>
        <p:spPr/>
        <p:txBody>
          <a:bodyPr/>
          <a:lstStyle>
            <a:lvl1pPr>
              <a:defRPr/>
            </a:lvl1pPr>
          </a:lstStyle>
          <a:p>
            <a:pPr>
              <a:defRPr/>
            </a:pPr>
            <a:fld id="{E0A3D5C9-EFDF-460A-A043-947EB4E1464E}" type="datetime1">
              <a:rPr lang="en-GB" altLang="en-US"/>
              <a:pPr>
                <a:defRPr/>
              </a:pPr>
              <a:t>16/10/2024</a:t>
            </a:fld>
            <a:endParaRPr lang="en-GB" altLang="en-US"/>
          </a:p>
        </p:txBody>
      </p:sp>
      <p:sp>
        <p:nvSpPr>
          <p:cNvPr id="45" name="Rectangle 45">
            <a:extLst>
              <a:ext uri="{FF2B5EF4-FFF2-40B4-BE49-F238E27FC236}">
                <a16:creationId xmlns:a16="http://schemas.microsoft.com/office/drawing/2014/main" id="{66D5CCF2-DB73-A640-B243-7CF17E796728}"/>
              </a:ext>
            </a:extLst>
          </p:cNvPr>
          <p:cNvSpPr>
            <a:spLocks noGrp="1" noChangeArrowheads="1"/>
          </p:cNvSpPr>
          <p:nvPr>
            <p:ph type="ftr" sz="quarter" idx="11"/>
          </p:nvPr>
        </p:nvSpPr>
        <p:spPr/>
        <p:txBody>
          <a:bodyPr/>
          <a:lstStyle>
            <a:lvl1pPr>
              <a:defRPr/>
            </a:lvl1pPr>
          </a:lstStyle>
          <a:p>
            <a:pPr>
              <a:defRPr/>
            </a:pPr>
            <a:endParaRPr lang="en-GB" altLang="en-US"/>
          </a:p>
        </p:txBody>
      </p:sp>
      <p:sp>
        <p:nvSpPr>
          <p:cNvPr id="46" name="Rectangle 46">
            <a:extLst>
              <a:ext uri="{FF2B5EF4-FFF2-40B4-BE49-F238E27FC236}">
                <a16:creationId xmlns:a16="http://schemas.microsoft.com/office/drawing/2014/main" id="{653BD6BE-9B16-EA42-A931-FFF2C3AD4C60}"/>
              </a:ext>
            </a:extLst>
          </p:cNvPr>
          <p:cNvSpPr>
            <a:spLocks noGrp="1" noChangeArrowheads="1"/>
          </p:cNvSpPr>
          <p:nvPr>
            <p:ph type="sldNum" sz="quarter" idx="12"/>
          </p:nvPr>
        </p:nvSpPr>
        <p:spPr/>
        <p:txBody>
          <a:bodyPr/>
          <a:lstStyle>
            <a:lvl1pPr>
              <a:defRPr/>
            </a:lvl1pPr>
          </a:lstStyle>
          <a:p>
            <a:fld id="{5F48C31D-35A8-49C8-8AFF-098061CEBB20}" type="slidenum">
              <a:rPr lang="en-GB" altLang="en-US"/>
              <a:pPr/>
              <a:t>‹#›</a:t>
            </a:fld>
            <a:endParaRPr lang="en-GB" altLang="en-US"/>
          </a:p>
        </p:txBody>
      </p:sp>
    </p:spTree>
    <p:extLst>
      <p:ext uri="{BB962C8B-B14F-4D97-AF65-F5344CB8AC3E}">
        <p14:creationId xmlns:p14="http://schemas.microsoft.com/office/powerpoint/2010/main" val="31327455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BE8A3-0C24-EF4E-B7A5-A8FF29D120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16510A-FC23-0C49-88E6-6ABA4F2B04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9AF0DECA-D0F2-4DF1-BABC-9C5E081920AB}" type="datetime1">
              <a:rPr lang="en-GB" altLang="en-US"/>
              <a:pPr>
                <a:defRPr/>
              </a:pPr>
              <a:t>16/10/2024</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5D326E01-C9F8-4141-8271-FA96DE0D0A89}" type="slidenum">
              <a:rPr lang="en-GB" altLang="en-US"/>
              <a:pPr/>
              <a:t>‹#›</a:t>
            </a:fld>
            <a:endParaRPr lang="en-GB" altLang="en-US"/>
          </a:p>
        </p:txBody>
      </p:sp>
    </p:spTree>
    <p:extLst>
      <p:ext uri="{BB962C8B-B14F-4D97-AF65-F5344CB8AC3E}">
        <p14:creationId xmlns:p14="http://schemas.microsoft.com/office/powerpoint/2010/main" val="401477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F9C653-9202-CE43-82CA-65BFB3E5BAAC}"/>
              </a:ext>
            </a:extLst>
          </p:cNvPr>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90CA69-90E1-BA47-91A6-7DD03B2EE7C9}"/>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1F087F0C-662E-4579-A4D6-E59C8100D61D}" type="datetime1">
              <a:rPr lang="en-GB" altLang="en-US"/>
              <a:pPr>
                <a:defRPr/>
              </a:pPr>
              <a:t>16/10/2024</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50AAD63E-8DCC-4F45-ACAF-C2B162EE09D1}" type="slidenum">
              <a:rPr lang="en-GB" altLang="en-US"/>
              <a:pPr/>
              <a:t>‹#›</a:t>
            </a:fld>
            <a:endParaRPr lang="en-GB" altLang="en-US"/>
          </a:p>
        </p:txBody>
      </p:sp>
    </p:spTree>
    <p:extLst>
      <p:ext uri="{BB962C8B-B14F-4D97-AF65-F5344CB8AC3E}">
        <p14:creationId xmlns:p14="http://schemas.microsoft.com/office/powerpoint/2010/main" val="16376767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350C3-766B-F540-B2B5-33ABAAD1CAE2}"/>
              </a:ext>
            </a:extLst>
          </p:cNvPr>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6D867C-37CD-3D45-AF5D-37499BD6463E}"/>
              </a:ext>
            </a:extLst>
          </p:cNvPr>
          <p:cNvSpPr>
            <a:spLocks noGrp="1"/>
          </p:cNvSpPr>
          <p:nvPr>
            <p:ph type="body"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D309B7-8F55-9949-BEF1-433870C87CE4}"/>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FCCC2878-B011-EF42-B0E5-521C486D1AAA}"/>
              </a:ext>
            </a:extLst>
          </p:cNvPr>
          <p:cNvSpPr>
            <a:spLocks noGrp="1" noChangeArrowheads="1"/>
          </p:cNvSpPr>
          <p:nvPr>
            <p:ph type="dt" sz="half" idx="10"/>
          </p:nvPr>
        </p:nvSpPr>
        <p:spPr/>
        <p:txBody>
          <a:bodyPr/>
          <a:lstStyle>
            <a:lvl1pPr>
              <a:defRPr/>
            </a:lvl1pPr>
          </a:lstStyle>
          <a:p>
            <a:pPr>
              <a:defRPr/>
            </a:pPr>
            <a:endParaRPr lang="en-GB" altLang="en-US"/>
          </a:p>
        </p:txBody>
      </p:sp>
      <p:sp>
        <p:nvSpPr>
          <p:cNvPr id="6" name="Rectangle 45">
            <a:extLst>
              <a:ext uri="{FF2B5EF4-FFF2-40B4-BE49-F238E27FC236}">
                <a16:creationId xmlns:a16="http://schemas.microsoft.com/office/drawing/2014/main" id="{F082164E-7BFC-D54D-9909-44EC37E100AF}"/>
              </a:ext>
            </a:extLst>
          </p:cNvPr>
          <p:cNvSpPr>
            <a:spLocks noGrp="1" noChangeArrowheads="1"/>
          </p:cNvSpPr>
          <p:nvPr>
            <p:ph type="ftr" sz="quarter" idx="11"/>
          </p:nvPr>
        </p:nvSpPr>
        <p:spPr/>
        <p:txBody>
          <a:bodyPr/>
          <a:lstStyle>
            <a:lvl1pPr>
              <a:defRPr/>
            </a:lvl1pPr>
          </a:lstStyle>
          <a:p>
            <a:pPr>
              <a:defRPr/>
            </a:pPr>
            <a:r>
              <a:rPr lang="en-GB" altLang="en-US"/>
              <a:t>michele colucci  copyright </a:t>
            </a:r>
          </a:p>
        </p:txBody>
      </p:sp>
      <p:sp>
        <p:nvSpPr>
          <p:cNvPr id="7" name="Rectangle 46">
            <a:extLst>
              <a:ext uri="{FF2B5EF4-FFF2-40B4-BE49-F238E27FC236}">
                <a16:creationId xmlns:a16="http://schemas.microsoft.com/office/drawing/2014/main" id="{FBBD003B-E6A3-6948-8580-FBA28900CF12}"/>
              </a:ext>
            </a:extLst>
          </p:cNvPr>
          <p:cNvSpPr>
            <a:spLocks noGrp="1" noChangeArrowheads="1"/>
          </p:cNvSpPr>
          <p:nvPr>
            <p:ph type="sldNum" sz="quarter" idx="12"/>
          </p:nvPr>
        </p:nvSpPr>
        <p:spPr/>
        <p:txBody>
          <a:bodyPr/>
          <a:lstStyle>
            <a:lvl1pPr>
              <a:defRPr/>
            </a:lvl1pPr>
          </a:lstStyle>
          <a:p>
            <a:fld id="{6ED795CE-BA9E-4F46-B50E-1725E62B6282}" type="slidenum">
              <a:rPr lang="en-GB" altLang="en-US"/>
              <a:pPr/>
              <a:t>‹#›</a:t>
            </a:fld>
            <a:endParaRPr lang="en-GB" altLang="en-US"/>
          </a:p>
        </p:txBody>
      </p:sp>
    </p:spTree>
    <p:extLst>
      <p:ext uri="{BB962C8B-B14F-4D97-AF65-F5344CB8AC3E}">
        <p14:creationId xmlns:p14="http://schemas.microsoft.com/office/powerpoint/2010/main" val="13296973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18E9B-9465-C54D-8FB2-D1A6527EB1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3A624A-C7E1-D244-80E6-E1B9E049B78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E6943BE6-D5E4-4F8B-A2CB-B479ABCF7EC1}" type="datetime1">
              <a:rPr lang="en-GB" altLang="en-US"/>
              <a:pPr>
                <a:defRPr/>
              </a:pPr>
              <a:t>16/10/2024</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71CA4EB5-D191-44E0-BDDD-BE88B9C108A4}" type="slidenum">
              <a:rPr lang="en-GB" altLang="en-US"/>
              <a:pPr/>
              <a:t>‹#›</a:t>
            </a:fld>
            <a:endParaRPr lang="en-GB" altLang="en-US"/>
          </a:p>
        </p:txBody>
      </p:sp>
    </p:spTree>
    <p:extLst>
      <p:ext uri="{BB962C8B-B14F-4D97-AF65-F5344CB8AC3E}">
        <p14:creationId xmlns:p14="http://schemas.microsoft.com/office/powerpoint/2010/main" val="40028823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2FA7-CDDC-234C-80E7-B0AFE1B831F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7B75C2-1748-1140-8B65-9F0F5F478C3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930D9475-DD8D-4C88-99AF-FC9A2A8609DD}" type="datetime1">
              <a:rPr lang="en-GB" altLang="en-US"/>
              <a:pPr>
                <a:defRPr/>
              </a:pPr>
              <a:t>16/10/2024</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C4CF468F-FCC8-4D7F-95E7-79EF0071FAB4}" type="slidenum">
              <a:rPr lang="en-GB" altLang="en-US"/>
              <a:pPr/>
              <a:t>‹#›</a:t>
            </a:fld>
            <a:endParaRPr lang="en-GB" altLang="en-US"/>
          </a:p>
        </p:txBody>
      </p:sp>
    </p:spTree>
    <p:extLst>
      <p:ext uri="{BB962C8B-B14F-4D97-AF65-F5344CB8AC3E}">
        <p14:creationId xmlns:p14="http://schemas.microsoft.com/office/powerpoint/2010/main" val="31588635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361A8-1488-6A4B-B3C7-B99D70B94A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C7836F-AA45-E84A-87D4-CA94350DB62D}"/>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2BDCAB-7A04-3242-B2AD-30BCB0C7FF85}"/>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2894FCF5-7104-4858-ABB7-96A4D6D15703}" type="datetime1">
              <a:rPr lang="en-GB" altLang="en-US"/>
              <a:pPr>
                <a:defRPr/>
              </a:pPr>
              <a:t>16/10/2024</a:t>
            </a:fld>
            <a:endParaRPr lang="en-GB" altLang="en-US"/>
          </a:p>
        </p:txBody>
      </p:sp>
      <p:sp>
        <p:nvSpPr>
          <p:cNvPr id="6"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5A3E51FB-8307-48C6-ACA7-599F9CF806CA}" type="slidenum">
              <a:rPr lang="en-GB" altLang="en-US"/>
              <a:pPr/>
              <a:t>‹#›</a:t>
            </a:fld>
            <a:endParaRPr lang="en-GB" altLang="en-US"/>
          </a:p>
        </p:txBody>
      </p:sp>
    </p:spTree>
    <p:extLst>
      <p:ext uri="{BB962C8B-B14F-4D97-AF65-F5344CB8AC3E}">
        <p14:creationId xmlns:p14="http://schemas.microsoft.com/office/powerpoint/2010/main" val="28780334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300CD-E7A9-7E40-8001-3CB74C1F3D2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0496EF-7BE7-D54F-98A0-59C12DE5679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DE3CBCA-75EC-3C44-BCD2-4590FF051D00}"/>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DB636F-7FE6-4B4E-89B2-83AF690DB2D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BEF018-2AA1-394E-8107-69FA9714C827}"/>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5DF3FD13-BFC3-4740-935B-15F6D3CB3725}" type="datetime1">
              <a:rPr lang="en-GB" altLang="en-US"/>
              <a:pPr>
                <a:defRPr/>
              </a:pPr>
              <a:t>16/10/2024</a:t>
            </a:fld>
            <a:endParaRPr lang="en-GB" altLang="en-US"/>
          </a:p>
        </p:txBody>
      </p:sp>
      <p:sp>
        <p:nvSpPr>
          <p:cNvPr id="8"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ED418AA5-2E6E-441D-BF04-BF5CDFDD51F4}" type="slidenum">
              <a:rPr lang="en-GB" altLang="en-US"/>
              <a:pPr/>
              <a:t>‹#›</a:t>
            </a:fld>
            <a:endParaRPr lang="en-GB" altLang="en-US"/>
          </a:p>
        </p:txBody>
      </p:sp>
    </p:spTree>
    <p:extLst>
      <p:ext uri="{BB962C8B-B14F-4D97-AF65-F5344CB8AC3E}">
        <p14:creationId xmlns:p14="http://schemas.microsoft.com/office/powerpoint/2010/main" val="36660246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083F-132F-B843-BBF7-1594C3B7DB1A}"/>
              </a:ext>
            </a:extLst>
          </p:cNvPr>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816CA0B3-32D7-4B48-9E15-D06DF8084392}" type="datetime1">
              <a:rPr lang="en-GB" altLang="en-US"/>
              <a:pPr>
                <a:defRPr/>
              </a:pPr>
              <a:t>16/10/2024</a:t>
            </a:fld>
            <a:endParaRPr lang="en-GB" altLang="en-US"/>
          </a:p>
        </p:txBody>
      </p:sp>
      <p:sp>
        <p:nvSpPr>
          <p:cNvPr id="4"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A091509F-5507-425C-8EE4-FF3119467AAE}" type="slidenum">
              <a:rPr lang="en-GB" altLang="en-US"/>
              <a:pPr/>
              <a:t>‹#›</a:t>
            </a:fld>
            <a:endParaRPr lang="en-GB" altLang="en-US"/>
          </a:p>
        </p:txBody>
      </p:sp>
    </p:spTree>
    <p:extLst>
      <p:ext uri="{BB962C8B-B14F-4D97-AF65-F5344CB8AC3E}">
        <p14:creationId xmlns:p14="http://schemas.microsoft.com/office/powerpoint/2010/main" val="26695269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5A96636B-D12A-406A-B868-E3084885B09E}" type="datetime1">
              <a:rPr lang="en-GB" altLang="en-US"/>
              <a:pPr>
                <a:defRPr/>
              </a:pPr>
              <a:t>16/10/2024</a:t>
            </a:fld>
            <a:endParaRPr lang="en-GB" altLang="en-US"/>
          </a:p>
        </p:txBody>
      </p:sp>
      <p:sp>
        <p:nvSpPr>
          <p:cNvPr id="3"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D9CF3F39-E5BD-4C95-8B24-6A5F656E4CA3}" type="slidenum">
              <a:rPr lang="en-GB" altLang="en-US"/>
              <a:pPr/>
              <a:t>‹#›</a:t>
            </a:fld>
            <a:endParaRPr lang="en-GB" altLang="en-US"/>
          </a:p>
        </p:txBody>
      </p:sp>
    </p:spTree>
    <p:extLst>
      <p:ext uri="{BB962C8B-B14F-4D97-AF65-F5344CB8AC3E}">
        <p14:creationId xmlns:p14="http://schemas.microsoft.com/office/powerpoint/2010/main" val="21572944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C863-A583-FF40-8DEC-E2C26A26107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9F1F5E-C2FA-CC46-8FF4-277FED4D07D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1A2195-F09A-B548-BEC7-7C1097D3807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97D91CE9-11BD-451B-949A-B695FBFD1FDD}" type="datetime1">
              <a:rPr lang="en-GB" altLang="en-US"/>
              <a:pPr>
                <a:defRPr/>
              </a:pPr>
              <a:t>16/10/2024</a:t>
            </a:fld>
            <a:endParaRPr lang="en-GB" altLang="en-US"/>
          </a:p>
        </p:txBody>
      </p:sp>
      <p:sp>
        <p:nvSpPr>
          <p:cNvPr id="6"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48EC6CD6-282E-4479-9C42-6086432D69DF}" type="slidenum">
              <a:rPr lang="en-GB" altLang="en-US"/>
              <a:pPr/>
              <a:t>‹#›</a:t>
            </a:fld>
            <a:endParaRPr lang="en-GB" altLang="en-US"/>
          </a:p>
        </p:txBody>
      </p:sp>
    </p:spTree>
    <p:extLst>
      <p:ext uri="{BB962C8B-B14F-4D97-AF65-F5344CB8AC3E}">
        <p14:creationId xmlns:p14="http://schemas.microsoft.com/office/powerpoint/2010/main" val="9484862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4165-5C2B-B84D-BD81-F24E4F71A6F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8FC011-709B-C74E-95C4-687E3939006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83CDED8D-E198-2547-81D6-76BDC9EB3DF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AF3ACE56-63C6-47B9-847B-C48EC8409325}" type="datetime1">
              <a:rPr lang="en-GB" altLang="en-US"/>
              <a:pPr>
                <a:defRPr/>
              </a:pPr>
              <a:t>16/10/2024</a:t>
            </a:fld>
            <a:endParaRPr lang="en-GB" altLang="en-US"/>
          </a:p>
        </p:txBody>
      </p:sp>
      <p:sp>
        <p:nvSpPr>
          <p:cNvPr id="6"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9B7AE466-0AD0-48DD-8959-E80EF111018C}" type="slidenum">
              <a:rPr lang="en-GB" altLang="en-US"/>
              <a:pPr/>
              <a:t>‹#›</a:t>
            </a:fld>
            <a:endParaRPr lang="en-GB" altLang="en-US"/>
          </a:p>
        </p:txBody>
      </p:sp>
    </p:spTree>
    <p:extLst>
      <p:ext uri="{BB962C8B-B14F-4D97-AF65-F5344CB8AC3E}">
        <p14:creationId xmlns:p14="http://schemas.microsoft.com/office/powerpoint/2010/main" val="15573369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8131" name="Freeform 3">
              <a:extLst>
                <a:ext uri="{FF2B5EF4-FFF2-40B4-BE49-F238E27FC236}">
                  <a16:creationId xmlns:a16="http://schemas.microsoft.com/office/drawing/2014/main" id="{67B0A33B-41FD-FA47-8E2D-93921D551AB4}"/>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32" name="Freeform 4">
              <a:extLst>
                <a:ext uri="{FF2B5EF4-FFF2-40B4-BE49-F238E27FC236}">
                  <a16:creationId xmlns:a16="http://schemas.microsoft.com/office/drawing/2014/main" id="{8343FDE7-DF27-1B40-9526-E70DDAAA656A}"/>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33" name="Freeform 5">
              <a:extLst>
                <a:ext uri="{FF2B5EF4-FFF2-40B4-BE49-F238E27FC236}">
                  <a16:creationId xmlns:a16="http://schemas.microsoft.com/office/drawing/2014/main" id="{24A7F501-F5A2-6C4A-A309-BD6EF2212497}"/>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35"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35" name="Freeform 7">
              <a:extLst>
                <a:ext uri="{FF2B5EF4-FFF2-40B4-BE49-F238E27FC236}">
                  <a16:creationId xmlns:a16="http://schemas.microsoft.com/office/drawing/2014/main" id="{AAD684CE-81AA-C540-A96D-7077FB75D887}"/>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1037"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8"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38" name="Freeform 10">
              <a:extLst>
                <a:ext uri="{FF2B5EF4-FFF2-40B4-BE49-F238E27FC236}">
                  <a16:creationId xmlns:a16="http://schemas.microsoft.com/office/drawing/2014/main" id="{3F3D87B0-5EF3-8C4E-8485-1303FFFF02A9}"/>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0"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0" name="Freeform 12">
              <a:extLst>
                <a:ext uri="{FF2B5EF4-FFF2-40B4-BE49-F238E27FC236}">
                  <a16:creationId xmlns:a16="http://schemas.microsoft.com/office/drawing/2014/main" id="{8642322F-8F06-D349-9DB6-BEDDCDB01E5E}"/>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2"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2" name="Freeform 14">
              <a:extLst>
                <a:ext uri="{FF2B5EF4-FFF2-40B4-BE49-F238E27FC236}">
                  <a16:creationId xmlns:a16="http://schemas.microsoft.com/office/drawing/2014/main" id="{35D83F43-8AAA-2841-A900-2EF2B6085AB2}"/>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4"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4" name="Freeform 16">
              <a:extLst>
                <a:ext uri="{FF2B5EF4-FFF2-40B4-BE49-F238E27FC236}">
                  <a16:creationId xmlns:a16="http://schemas.microsoft.com/office/drawing/2014/main" id="{A006D4D5-60C1-0A4D-826F-B014FB15BC2C}"/>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45" name="Freeform 17">
              <a:extLst>
                <a:ext uri="{FF2B5EF4-FFF2-40B4-BE49-F238E27FC236}">
                  <a16:creationId xmlns:a16="http://schemas.microsoft.com/office/drawing/2014/main" id="{B85B7CDB-370B-2146-8530-1F6F412D2710}"/>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46" name="Freeform 18">
              <a:extLst>
                <a:ext uri="{FF2B5EF4-FFF2-40B4-BE49-F238E27FC236}">
                  <a16:creationId xmlns:a16="http://schemas.microsoft.com/office/drawing/2014/main" id="{12E0EF4D-2D8A-3541-83F3-2E7D5080EE6B}"/>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8" name="Freeform 20">
              <a:extLst>
                <a:ext uri="{FF2B5EF4-FFF2-40B4-BE49-F238E27FC236}">
                  <a16:creationId xmlns:a16="http://schemas.microsoft.com/office/drawing/2014/main" id="{3D6C66C9-AC5D-1140-AC4B-23CA47D60E5A}"/>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0" name="Freeform 22">
              <a:extLst>
                <a:ext uri="{FF2B5EF4-FFF2-40B4-BE49-F238E27FC236}">
                  <a16:creationId xmlns:a16="http://schemas.microsoft.com/office/drawing/2014/main" id="{A7545A78-552E-DC45-9118-C89E1C31DB94}"/>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51" name="Freeform 23">
              <a:extLst>
                <a:ext uri="{FF2B5EF4-FFF2-40B4-BE49-F238E27FC236}">
                  <a16:creationId xmlns:a16="http://schemas.microsoft.com/office/drawing/2014/main" id="{545A2DA4-B2B9-2C47-A009-2BAE464CA9E0}"/>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48152" name="Freeform 24">
              <a:extLst>
                <a:ext uri="{FF2B5EF4-FFF2-40B4-BE49-F238E27FC236}">
                  <a16:creationId xmlns:a16="http://schemas.microsoft.com/office/drawing/2014/main" id="{D7CBBD88-FCC7-5B45-B7D3-460E437BC056}"/>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4" name="Freeform 26">
              <a:extLst>
                <a:ext uri="{FF2B5EF4-FFF2-40B4-BE49-F238E27FC236}">
                  <a16:creationId xmlns:a16="http://schemas.microsoft.com/office/drawing/2014/main" id="{76A55428-B975-5648-8812-DECD8728CB81}"/>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55" name="Freeform 27">
              <a:extLst>
                <a:ext uri="{FF2B5EF4-FFF2-40B4-BE49-F238E27FC236}">
                  <a16:creationId xmlns:a16="http://schemas.microsoft.com/office/drawing/2014/main" id="{63083456-814F-094F-BCFB-33634FFCF10B}"/>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7"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7" name="Freeform 29">
              <a:extLst>
                <a:ext uri="{FF2B5EF4-FFF2-40B4-BE49-F238E27FC236}">
                  <a16:creationId xmlns:a16="http://schemas.microsoft.com/office/drawing/2014/main" id="{7B6D0A83-501F-E046-8D51-7F13AB39D66E}"/>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9" name="Freeform 31">
              <a:extLst>
                <a:ext uri="{FF2B5EF4-FFF2-40B4-BE49-F238E27FC236}">
                  <a16:creationId xmlns:a16="http://schemas.microsoft.com/office/drawing/2014/main" id="{79B204C8-0D86-2148-A5D1-653E0675296C}"/>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0" name="Freeform 32">
              <a:extLst>
                <a:ext uri="{FF2B5EF4-FFF2-40B4-BE49-F238E27FC236}">
                  <a16:creationId xmlns:a16="http://schemas.microsoft.com/office/drawing/2014/main" id="{3B0432FC-6EF1-424F-B0AA-32ECF7751086}"/>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1" name="Freeform 33">
              <a:extLst>
                <a:ext uri="{FF2B5EF4-FFF2-40B4-BE49-F238E27FC236}">
                  <a16:creationId xmlns:a16="http://schemas.microsoft.com/office/drawing/2014/main" id="{BD0B3A12-9826-6346-A77D-CB0D19381856}"/>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2" name="Freeform 34">
              <a:extLst>
                <a:ext uri="{FF2B5EF4-FFF2-40B4-BE49-F238E27FC236}">
                  <a16:creationId xmlns:a16="http://schemas.microsoft.com/office/drawing/2014/main" id="{ACFB18AE-05F1-6F4C-9C29-FC0B33E5975C}"/>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3" name="Freeform 35">
              <a:extLst>
                <a:ext uri="{FF2B5EF4-FFF2-40B4-BE49-F238E27FC236}">
                  <a16:creationId xmlns:a16="http://schemas.microsoft.com/office/drawing/2014/main" id="{867A6AC0-4B29-C043-9466-9176ACC7AB2A}"/>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4" name="Freeform 36">
              <a:extLst>
                <a:ext uri="{FF2B5EF4-FFF2-40B4-BE49-F238E27FC236}">
                  <a16:creationId xmlns:a16="http://schemas.microsoft.com/office/drawing/2014/main" id="{1A26D447-53B6-D640-8D19-BA15C0370726}"/>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5" name="Freeform 37">
              <a:extLst>
                <a:ext uri="{FF2B5EF4-FFF2-40B4-BE49-F238E27FC236}">
                  <a16:creationId xmlns:a16="http://schemas.microsoft.com/office/drawing/2014/main" id="{31A270E9-CE20-D148-A433-C76FF2E4637D}"/>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6" name="Freeform 38">
              <a:extLst>
                <a:ext uri="{FF2B5EF4-FFF2-40B4-BE49-F238E27FC236}">
                  <a16:creationId xmlns:a16="http://schemas.microsoft.com/office/drawing/2014/main" id="{2DDE4644-16E3-844E-B2F4-2ABE9ADF2411}"/>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nvGrpSpPr>
            <p:cNvPr id="1068" name="Group 39"/>
            <p:cNvGrpSpPr>
              <a:grpSpLocks/>
            </p:cNvGrpSpPr>
            <p:nvPr userDrawn="1"/>
          </p:nvGrpSpPr>
          <p:grpSpPr bwMode="auto">
            <a:xfrm>
              <a:off x="0" y="1632"/>
              <a:ext cx="5758" cy="1858"/>
              <a:chOff x="0" y="1632"/>
              <a:chExt cx="5758" cy="1858"/>
            </a:xfrm>
          </p:grpSpPr>
          <p:sp>
            <p:nvSpPr>
              <p:cNvPr id="48168" name="Freeform 40">
                <a:extLst>
                  <a:ext uri="{FF2B5EF4-FFF2-40B4-BE49-F238E27FC236}">
                    <a16:creationId xmlns:a16="http://schemas.microsoft.com/office/drawing/2014/main" id="{CB33C1A8-A7AA-FC49-A2BB-A4341CB56414}"/>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9" name="Freeform 41">
                <a:extLst>
                  <a:ext uri="{FF2B5EF4-FFF2-40B4-BE49-F238E27FC236}">
                    <a16:creationId xmlns:a16="http://schemas.microsoft.com/office/drawing/2014/main" id="{84A187E6-3970-6C40-ACE7-86ADED3E0584}"/>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grpSp>
      <p:sp>
        <p:nvSpPr>
          <p:cNvPr id="48170" name="Rectangle 42">
            <a:extLst>
              <a:ext uri="{FF2B5EF4-FFF2-40B4-BE49-F238E27FC236}">
                <a16:creationId xmlns:a16="http://schemas.microsoft.com/office/drawing/2014/main" id="{E8B6BC44-7F4B-BF45-AC2D-B49B6354C1A2}"/>
              </a:ext>
            </a:extLst>
          </p:cNvPr>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8171" name="Rectangle 43">
            <a:extLst>
              <a:ext uri="{FF2B5EF4-FFF2-40B4-BE49-F238E27FC236}">
                <a16:creationId xmlns:a16="http://schemas.microsoft.com/office/drawing/2014/main" id="{3329C80B-5842-974C-B2EF-C6BBF786543F}"/>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8172" name="Rectangle 44">
            <a:extLst>
              <a:ext uri="{FF2B5EF4-FFF2-40B4-BE49-F238E27FC236}">
                <a16:creationId xmlns:a16="http://schemas.microsoft.com/office/drawing/2014/main" id="{467695CB-01EC-5041-A329-CCB202DC16DE}"/>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fld id="{046866BB-9721-4F35-A7AF-F4E23EAC907E}" type="datetime1">
              <a:rPr lang="en-GB" altLang="en-US"/>
              <a:pPr>
                <a:defRPr/>
              </a:pPr>
              <a:t>16/10/2024</a:t>
            </a:fld>
            <a:endParaRPr lang="en-GB" altLang="en-US"/>
          </a:p>
        </p:txBody>
      </p:sp>
      <p:sp>
        <p:nvSpPr>
          <p:cNvPr id="48173" name="Rectangle 45">
            <a:extLst>
              <a:ext uri="{FF2B5EF4-FFF2-40B4-BE49-F238E27FC236}">
                <a16:creationId xmlns:a16="http://schemas.microsoft.com/office/drawing/2014/main" id="{0F56DA79-1AD8-E846-BB64-CD6DF2842074}"/>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GB" altLang="en-US"/>
          </a:p>
        </p:txBody>
      </p:sp>
      <p:sp>
        <p:nvSpPr>
          <p:cNvPr id="48174" name="Rectangle 46">
            <a:extLst>
              <a:ext uri="{FF2B5EF4-FFF2-40B4-BE49-F238E27FC236}">
                <a16:creationId xmlns:a16="http://schemas.microsoft.com/office/drawing/2014/main" id="{EE14A158-68AD-804E-8A25-7076E79CA955}"/>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E5AB5973-811A-43A8-A0C7-FBE5AEF60B4C}"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3722"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4"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hyperlink" Target="http://www.colucci.eu/" TargetMode="External"/><Relationship Id="rId4" Type="http://schemas.openxmlformats.org/officeDocument/2006/relationships/hyperlink" Target="mailto:info@colucci.e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tiff"/><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3.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8" name="Rectangle 2057">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0" name="Rectangle 2059">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Rectangle 2061">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63">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6" name="Rectangle 2065">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Oval 2067">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0" name="Rectangle 2">
            <a:extLst>
              <a:ext uri="{FF2B5EF4-FFF2-40B4-BE49-F238E27FC236}">
                <a16:creationId xmlns:a16="http://schemas.microsoft.com/office/drawing/2014/main" id="{53EC67D4-CBF9-BF45-ABD8-EDE5E1122634}"/>
              </a:ext>
            </a:extLst>
          </p:cNvPr>
          <p:cNvSpPr>
            <a:spLocks noGrp="1" noChangeArrowheads="1"/>
          </p:cNvSpPr>
          <p:nvPr>
            <p:ph type="ctrTitle"/>
          </p:nvPr>
        </p:nvSpPr>
        <p:spPr>
          <a:xfrm>
            <a:off x="495031" y="891652"/>
            <a:ext cx="3309016" cy="3030724"/>
          </a:xfrm>
        </p:spPr>
        <p:txBody>
          <a:bodyPr anchor="b">
            <a:normAutofit fontScale="90000"/>
          </a:bodyPr>
          <a:lstStyle/>
          <a:p>
            <a:pPr algn="r" eaLnBrk="1" hangingPunct="1">
              <a:lnSpc>
                <a:spcPct val="90000"/>
              </a:lnSpc>
              <a:defRPr/>
            </a:pPr>
            <a:r>
              <a:rPr lang="fr-BE" altLang="en-US" sz="2500" dirty="0">
                <a:solidFill>
                  <a:srgbClr val="FFFFFF"/>
                </a:solidFill>
              </a:rPr>
              <a:t>FIFA REGULATIONS FOR THE STATUS AND TRANSFER OF PLAYERS (RSTP) : </a:t>
            </a:r>
            <a:br>
              <a:rPr lang="fr-BE" altLang="en-US" sz="2500" dirty="0">
                <a:solidFill>
                  <a:srgbClr val="FFFFFF"/>
                </a:solidFill>
              </a:rPr>
            </a:br>
            <a:r>
              <a:rPr lang="fr-BE" altLang="en-US" sz="2500" dirty="0">
                <a:solidFill>
                  <a:srgbClr val="FFFFFF"/>
                </a:solidFill>
              </a:rPr>
              <a:t>TERMINATION OF CONTRACT WITHOUT JUST CAUSE</a:t>
            </a:r>
            <a:br>
              <a:rPr lang="fr-BE" altLang="en-US" sz="2500" dirty="0">
                <a:solidFill>
                  <a:srgbClr val="FFFFFF"/>
                </a:solidFill>
              </a:rPr>
            </a:br>
            <a:endParaRPr lang="en-GB" altLang="en-US" sz="2500" dirty="0">
              <a:solidFill>
                <a:srgbClr val="FFFFFF"/>
              </a:solidFill>
            </a:endParaRPr>
          </a:p>
        </p:txBody>
      </p:sp>
      <p:sp>
        <p:nvSpPr>
          <p:cNvPr id="2051" name="Rectangle 3">
            <a:extLst>
              <a:ext uri="{FF2B5EF4-FFF2-40B4-BE49-F238E27FC236}">
                <a16:creationId xmlns:a16="http://schemas.microsoft.com/office/drawing/2014/main" id="{F0BBD728-BB88-774F-8774-65EF7A07BA9F}"/>
              </a:ext>
            </a:extLst>
          </p:cNvPr>
          <p:cNvSpPr>
            <a:spLocks noGrp="1" noChangeArrowheads="1"/>
          </p:cNvSpPr>
          <p:nvPr>
            <p:ph type="subTitle" idx="1"/>
          </p:nvPr>
        </p:nvSpPr>
        <p:spPr>
          <a:xfrm>
            <a:off x="709343" y="4745317"/>
            <a:ext cx="3094704" cy="1375145"/>
          </a:xfrm>
        </p:spPr>
        <p:txBody>
          <a:bodyPr>
            <a:normAutofit/>
          </a:bodyPr>
          <a:lstStyle/>
          <a:p>
            <a:pPr algn="r" eaLnBrk="1" hangingPunct="1">
              <a:lnSpc>
                <a:spcPct val="90000"/>
              </a:lnSpc>
              <a:defRPr/>
            </a:pPr>
            <a:endParaRPr lang="fr-BE" altLang="en-US" sz="1200">
              <a:solidFill>
                <a:srgbClr val="FFFFFF"/>
              </a:solidFill>
            </a:endParaRPr>
          </a:p>
          <a:p>
            <a:pPr algn="r" eaLnBrk="1" hangingPunct="1">
              <a:lnSpc>
                <a:spcPct val="90000"/>
              </a:lnSpc>
              <a:defRPr/>
            </a:pPr>
            <a:r>
              <a:rPr lang="fr-BE" altLang="en-US" sz="1200">
                <a:solidFill>
                  <a:srgbClr val="FFFFFF"/>
                </a:solidFill>
              </a:rPr>
              <a:t>Michele Colucci</a:t>
            </a:r>
          </a:p>
          <a:p>
            <a:pPr algn="r" eaLnBrk="1" hangingPunct="1">
              <a:lnSpc>
                <a:spcPct val="90000"/>
              </a:lnSpc>
              <a:defRPr/>
            </a:pPr>
            <a:r>
              <a:rPr lang="fr-BE" altLang="en-US" sz="1200">
                <a:solidFill>
                  <a:srgbClr val="FFFFFF"/>
                </a:solidFill>
              </a:rPr>
              <a:t>Member of the Dispute Resolution Chamber </a:t>
            </a:r>
          </a:p>
          <a:p>
            <a:pPr algn="r" eaLnBrk="1" hangingPunct="1">
              <a:lnSpc>
                <a:spcPct val="90000"/>
              </a:lnSpc>
              <a:defRPr/>
            </a:pPr>
            <a:r>
              <a:rPr lang="fr-BE" altLang="en-US" sz="1200">
                <a:solidFill>
                  <a:srgbClr val="FFFFFF"/>
                </a:solidFill>
              </a:rPr>
              <a:t>FIFA FOOTBALL TRIBUNAL</a:t>
            </a:r>
          </a:p>
          <a:p>
            <a:pPr algn="r" eaLnBrk="1" hangingPunct="1">
              <a:lnSpc>
                <a:spcPct val="90000"/>
              </a:lnSpc>
              <a:defRPr/>
            </a:pPr>
            <a:r>
              <a:rPr lang="fr-BE" altLang="en-US" sz="1200">
                <a:solidFill>
                  <a:srgbClr val="FFFFFF"/>
                </a:solidFill>
                <a:hlinkClick r:id="rId4"/>
              </a:rPr>
              <a:t>info@colucci.eu</a:t>
            </a:r>
            <a:r>
              <a:rPr lang="fr-BE" altLang="en-US" sz="1200">
                <a:solidFill>
                  <a:srgbClr val="FFFFFF"/>
                </a:solidFill>
              </a:rPr>
              <a:t> - </a:t>
            </a:r>
            <a:r>
              <a:rPr lang="fr-BE" altLang="en-US" sz="1200">
                <a:solidFill>
                  <a:srgbClr val="FFFFFF"/>
                </a:solidFill>
                <a:hlinkClick r:id="rId5"/>
              </a:rPr>
              <a:t>www.colucci.eu</a:t>
            </a:r>
            <a:r>
              <a:rPr lang="fr-BE" altLang="en-US" sz="1200">
                <a:solidFill>
                  <a:srgbClr val="FFFFFF"/>
                </a:solidFill>
              </a:rPr>
              <a:t> </a:t>
            </a:r>
          </a:p>
          <a:p>
            <a:pPr algn="r" eaLnBrk="1" hangingPunct="1">
              <a:lnSpc>
                <a:spcPct val="90000"/>
              </a:lnSpc>
              <a:defRPr/>
            </a:pPr>
            <a:endParaRPr lang="fr-BE" altLang="en-US" sz="1200">
              <a:solidFill>
                <a:srgbClr val="FFFFFF"/>
              </a:solidFill>
            </a:endParaRPr>
          </a:p>
        </p:txBody>
      </p:sp>
      <p:pic>
        <p:nvPicPr>
          <p:cNvPr id="2053" name="Video 2052" descr="Football Ball Hitting The Net Goal">
            <a:extLst>
              <a:ext uri="{FF2B5EF4-FFF2-40B4-BE49-F238E27FC236}">
                <a16:creationId xmlns:a16="http://schemas.microsoft.com/office/drawing/2014/main" id="{886E3DD6-522E-1554-3404-7AD8739D55A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r="24787" b="1"/>
          <a:stretch/>
        </p:blipFill>
        <p:spPr>
          <a:xfrm>
            <a:off x="4572000" y="1833919"/>
            <a:ext cx="4206240" cy="3145712"/>
          </a:xfrm>
          <a:prstGeom prst="rect">
            <a:avLst/>
          </a:prstGeom>
        </p:spPr>
      </p:pic>
      <p:sp>
        <p:nvSpPr>
          <p:cNvPr id="5" name="Rectangle 46">
            <a:extLst>
              <a:ext uri="{FF2B5EF4-FFF2-40B4-BE49-F238E27FC236}">
                <a16:creationId xmlns:a16="http://schemas.microsoft.com/office/drawing/2014/main" id="{006592B6-D058-5C40-92CF-931543032455}"/>
              </a:ext>
            </a:extLst>
          </p:cNvPr>
          <p:cNvSpPr>
            <a:spLocks noGrp="1" noChangeArrowheads="1"/>
          </p:cNvSpPr>
          <p:nvPr>
            <p:ph type="sldNum" sz="quarter" idx="12"/>
          </p:nvPr>
        </p:nvSpPr>
        <p:spPr>
          <a:xfrm>
            <a:off x="8778240" y="6455664"/>
            <a:ext cx="336042"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280FEE6E-0278-4617-81B9-0085DA6306E4}" type="slidenum">
              <a:rPr lang="en-GB" altLang="en-US" sz="1000">
                <a:solidFill>
                  <a:schemeClr val="tx1">
                    <a:lumMod val="50000"/>
                    <a:lumOff val="50000"/>
                  </a:schemeClr>
                </a:solidFill>
              </a:rPr>
              <a:pPr>
                <a:spcAft>
                  <a:spcPts val="600"/>
                </a:spcAft>
              </a:pPr>
              <a:t>1</a:t>
            </a:fld>
            <a:endParaRPr lang="en-GB" altLang="en-US" sz="1000">
              <a:solidFill>
                <a:schemeClr val="tx1">
                  <a:lumMod val="50000"/>
                  <a:lumOff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7" fill="hold"/>
                                        <p:tgtEl>
                                          <p:spTgt spid="205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5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53"/>
                                        </p:tgtEl>
                                      </p:cBhvr>
                                    </p:cmd>
                                  </p:childTnLst>
                                </p:cTn>
                              </p:par>
                            </p:childTnLst>
                          </p:cTn>
                        </p:par>
                      </p:childTnLst>
                    </p:cTn>
                  </p:par>
                </p:childTnLst>
              </p:cTn>
              <p:nextCondLst>
                <p:cond evt="onClick" delay="0">
                  <p:tgtEl>
                    <p:spTgt spid="2053"/>
                  </p:tgtEl>
                </p:cond>
              </p:nextCondLst>
            </p:seq>
            <p:video>
              <p:cMediaNode mute="1">
                <p:cTn id="12" repeatCount="indefinite" fill="hold" display="0">
                  <p:stCondLst>
                    <p:cond delay="indefinite"/>
                  </p:stCondLst>
                </p:cTn>
                <p:tgtEl>
                  <p:spTgt spid="205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0872-5BE4-D14D-94B2-278DF7E398A8}"/>
              </a:ext>
            </a:extLst>
          </p:cNvPr>
          <p:cNvSpPr>
            <a:spLocks noGrp="1"/>
          </p:cNvSpPr>
          <p:nvPr>
            <p:ph type="title"/>
          </p:nvPr>
        </p:nvSpPr>
        <p:spPr>
          <a:xfrm>
            <a:off x="565041" y="1138265"/>
            <a:ext cx="3632822" cy="1401183"/>
          </a:xfrm>
        </p:spPr>
        <p:txBody>
          <a:bodyPr anchor="t">
            <a:normAutofit/>
          </a:bodyPr>
          <a:lstStyle/>
          <a:p>
            <a:pPr>
              <a:defRPr/>
            </a:pPr>
            <a:r>
              <a:rPr lang="en-US" sz="2800"/>
              <a:t>Abusive conduct </a:t>
            </a:r>
          </a:p>
        </p:txBody>
      </p:sp>
      <p:cxnSp>
        <p:nvCxnSpPr>
          <p:cNvPr id="51210" name="Straight Connector 5120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6096"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7AC04B5-D24A-8F49-B674-722096261AE9}"/>
              </a:ext>
            </a:extLst>
          </p:cNvPr>
          <p:cNvSpPr>
            <a:spLocks noGrp="1"/>
          </p:cNvSpPr>
          <p:nvPr>
            <p:ph idx="1"/>
          </p:nvPr>
        </p:nvSpPr>
        <p:spPr>
          <a:xfrm>
            <a:off x="565041" y="2551176"/>
            <a:ext cx="3632822" cy="3602935"/>
          </a:xfrm>
        </p:spPr>
        <p:txBody>
          <a:bodyPr>
            <a:normAutofit/>
          </a:bodyPr>
          <a:lstStyle/>
          <a:p>
            <a:pPr>
              <a:lnSpc>
                <a:spcPct val="90000"/>
              </a:lnSpc>
              <a:defRPr/>
            </a:pPr>
            <a:r>
              <a:rPr lang="en-US" sz="1300" dirty="0"/>
              <a:t>Force the other party to terminate the contract or to change the terms of contract. “Case by case” analysis.</a:t>
            </a:r>
          </a:p>
          <a:p>
            <a:pPr>
              <a:lnSpc>
                <a:spcPct val="90000"/>
              </a:lnSpc>
              <a:defRPr/>
            </a:pPr>
            <a:r>
              <a:rPr lang="en-US" sz="1300" dirty="0"/>
              <a:t>On the </a:t>
            </a:r>
            <a:r>
              <a:rPr lang="en-US" sz="1300" dirty="0" err="1"/>
              <a:t>club’side</a:t>
            </a:r>
            <a:r>
              <a:rPr lang="en-US" sz="1300" dirty="0"/>
              <a:t> (burden of proof on player):</a:t>
            </a:r>
          </a:p>
          <a:p>
            <a:pPr lvl="1">
              <a:lnSpc>
                <a:spcPct val="90000"/>
              </a:lnSpc>
              <a:defRPr/>
            </a:pPr>
            <a:r>
              <a:rPr lang="en-US" sz="1300" dirty="0"/>
              <a:t>Training alone (for how long?), without supervision by coaching staff, 3 pm in the desert…</a:t>
            </a:r>
          </a:p>
          <a:p>
            <a:pPr lvl="1">
              <a:lnSpc>
                <a:spcPct val="90000"/>
              </a:lnSpc>
              <a:defRPr/>
            </a:pPr>
            <a:r>
              <a:rPr lang="en-US" sz="1300" dirty="0"/>
              <a:t>No participation in any Club’s  outside activities</a:t>
            </a:r>
          </a:p>
          <a:p>
            <a:pPr lvl="1">
              <a:lnSpc>
                <a:spcPct val="90000"/>
              </a:lnSpc>
              <a:defRPr/>
            </a:pPr>
            <a:r>
              <a:rPr lang="en-US" sz="1300" dirty="0"/>
              <a:t>No use of medical and physiotherapy facilities</a:t>
            </a:r>
          </a:p>
          <a:p>
            <a:pPr lvl="1">
              <a:lnSpc>
                <a:spcPct val="90000"/>
              </a:lnSpc>
              <a:defRPr/>
            </a:pPr>
            <a:r>
              <a:rPr lang="en-US" sz="1300" dirty="0"/>
              <a:t>Leave the apartment/car</a:t>
            </a:r>
          </a:p>
          <a:p>
            <a:pPr>
              <a:lnSpc>
                <a:spcPct val="90000"/>
              </a:lnSpc>
              <a:defRPr/>
            </a:pPr>
            <a:r>
              <a:rPr lang="en-US" sz="1300" dirty="0"/>
              <a:t>On the player 'side (burden of proof on club):</a:t>
            </a:r>
          </a:p>
          <a:p>
            <a:pPr lvl="1">
              <a:lnSpc>
                <a:spcPct val="90000"/>
              </a:lnSpc>
              <a:defRPr/>
            </a:pPr>
            <a:r>
              <a:rPr lang="en-US" sz="1300" dirty="0"/>
              <a:t>Refusal to train, to play (adducing various excuses)</a:t>
            </a:r>
          </a:p>
        </p:txBody>
      </p:sp>
      <p:pic>
        <p:nvPicPr>
          <p:cNvPr id="5120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42811" r="4576" b="-2"/>
          <a:stretch/>
        </p:blipFill>
        <p:spPr bwMode="auto">
          <a:xfrm>
            <a:off x="4893705" y="1023779"/>
            <a:ext cx="3607832" cy="4810442"/>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9CDDABE6-8DC2-784B-A8DA-7B80B8DFDC90}"/>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16/10/2024</a:t>
            </a:fld>
            <a:endParaRPr lang="en-GB" altLang="en-US"/>
          </a:p>
        </p:txBody>
      </p:sp>
      <p:sp>
        <p:nvSpPr>
          <p:cNvPr id="5" name="Slide Number Placeholder 4">
            <a:extLst>
              <a:ext uri="{FF2B5EF4-FFF2-40B4-BE49-F238E27FC236}">
                <a16:creationId xmlns:a16="http://schemas.microsoft.com/office/drawing/2014/main" id="{FBDE1195-970B-AA4B-B3F6-3D4CC98C7423}"/>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0DD164AC-AB72-490F-AB3F-3A37A5E84C5A}" type="slidenum">
              <a:rPr lang="en-GB" altLang="en-US"/>
              <a:pPr>
                <a:spcAft>
                  <a:spcPts val="600"/>
                </a:spcAft>
              </a:pPr>
              <a:t>10</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543C-A8C2-8743-9C1B-E53BE7B99868}"/>
              </a:ext>
            </a:extLst>
          </p:cNvPr>
          <p:cNvSpPr>
            <a:spLocks noGrp="1"/>
          </p:cNvSpPr>
          <p:nvPr>
            <p:ph type="title"/>
          </p:nvPr>
        </p:nvSpPr>
        <p:spPr>
          <a:xfrm>
            <a:off x="571500" y="1138036"/>
            <a:ext cx="6793646" cy="1048901"/>
          </a:xfrm>
        </p:spPr>
        <p:txBody>
          <a:bodyPr anchor="t">
            <a:normAutofit/>
          </a:bodyPr>
          <a:lstStyle/>
          <a:p>
            <a:pPr>
              <a:defRPr/>
            </a:pPr>
            <a:r>
              <a:rPr lang="en-US" sz="2800"/>
              <a:t>Outstanding salaries (Art. 14 bis)</a:t>
            </a:r>
          </a:p>
        </p:txBody>
      </p:sp>
      <p:cxnSp>
        <p:nvCxnSpPr>
          <p:cNvPr id="52234" name="Straight Connector 5223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2229"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4867" y="2400904"/>
            <a:ext cx="3917133" cy="22214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70C87D59-7948-F041-8D16-1D69F7C8974E}"/>
              </a:ext>
            </a:extLst>
          </p:cNvPr>
          <p:cNvSpPr>
            <a:spLocks noGrp="1"/>
          </p:cNvSpPr>
          <p:nvPr>
            <p:ph idx="1"/>
          </p:nvPr>
        </p:nvSpPr>
        <p:spPr>
          <a:xfrm>
            <a:off x="5048938" y="2321168"/>
            <a:ext cx="3425590" cy="3821215"/>
          </a:xfrm>
        </p:spPr>
        <p:txBody>
          <a:bodyPr>
            <a:normAutofit/>
          </a:bodyPr>
          <a:lstStyle/>
          <a:p>
            <a:pPr>
              <a:defRPr/>
            </a:pPr>
            <a:r>
              <a:rPr lang="en-US" sz="1700" dirty="0"/>
              <a:t>Two-months salary (or </a:t>
            </a:r>
            <a:r>
              <a:rPr lang="en-US" sz="1700" i="1" dirty="0"/>
              <a:t>pro rata </a:t>
            </a:r>
            <a:r>
              <a:rPr lang="en-US" sz="1700" dirty="0"/>
              <a:t>equivalent to two months)</a:t>
            </a:r>
          </a:p>
          <a:p>
            <a:pPr>
              <a:defRPr/>
            </a:pPr>
            <a:r>
              <a:rPr lang="en-US" sz="1700" dirty="0"/>
              <a:t>Notice in writing: 15 days to comply</a:t>
            </a:r>
          </a:p>
          <a:p>
            <a:pPr lvl="1">
              <a:defRPr/>
            </a:pPr>
            <a:r>
              <a:rPr lang="en-US" sz="1700" dirty="0"/>
              <a:t>Not </a:t>
            </a:r>
            <a:r>
              <a:rPr lang="en-US" sz="1700" dirty="0" err="1"/>
              <a:t>necessary,If</a:t>
            </a:r>
            <a:r>
              <a:rPr lang="en-US" sz="1700" dirty="0"/>
              <a:t> clear that the club does not want to comply with the contract! Still, better to notify.</a:t>
            </a:r>
          </a:p>
          <a:p>
            <a:pPr>
              <a:defRPr/>
            </a:pPr>
            <a:r>
              <a:rPr lang="en-US" sz="1700" dirty="0"/>
              <a:t>But National CBAs…</a:t>
            </a:r>
          </a:p>
        </p:txBody>
      </p:sp>
      <p:sp>
        <p:nvSpPr>
          <p:cNvPr id="4" name="Date Placeholder 3">
            <a:extLst>
              <a:ext uri="{FF2B5EF4-FFF2-40B4-BE49-F238E27FC236}">
                <a16:creationId xmlns:a16="http://schemas.microsoft.com/office/drawing/2014/main" id="{A89E930A-828F-6447-9448-6D28A0239E3C}"/>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16/10/2024</a:t>
            </a:fld>
            <a:endParaRPr lang="en-GB" altLang="en-US"/>
          </a:p>
        </p:txBody>
      </p:sp>
      <p:sp>
        <p:nvSpPr>
          <p:cNvPr id="5" name="Slide Number Placeholder 4">
            <a:extLst>
              <a:ext uri="{FF2B5EF4-FFF2-40B4-BE49-F238E27FC236}">
                <a16:creationId xmlns:a16="http://schemas.microsoft.com/office/drawing/2014/main" id="{EC6E8270-35F0-5746-AB6F-59CEBB1B2E02}"/>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B6C669AA-1CDD-400F-B4B5-603B83481B08}" type="slidenum">
              <a:rPr lang="en-GB" altLang="en-US"/>
              <a:pPr>
                <a:spcAft>
                  <a:spcPts val="600"/>
                </a:spcAft>
              </a:pPr>
              <a:t>11</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oosball football players">
            <a:extLst>
              <a:ext uri="{FF2B5EF4-FFF2-40B4-BE49-F238E27FC236}">
                <a16:creationId xmlns:a16="http://schemas.microsoft.com/office/drawing/2014/main" id="{20E71581-73CF-288B-4165-5151F5E80DE7}"/>
              </a:ext>
            </a:extLst>
          </p:cNvPr>
          <p:cNvPicPr>
            <a:picLocks noChangeAspect="1"/>
          </p:cNvPicPr>
          <p:nvPr/>
        </p:nvPicPr>
        <p:blipFill rotWithShape="1">
          <a:blip r:embed="rId2"/>
          <a:srcRect l="17958" r="11719"/>
          <a:stretch/>
        </p:blipFill>
        <p:spPr>
          <a:xfrm>
            <a:off x="1891767" y="10"/>
            <a:ext cx="7252231"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252EF1-83AD-E844-B439-69BE7175B55E}"/>
              </a:ext>
            </a:extLst>
          </p:cNvPr>
          <p:cNvSpPr>
            <a:spLocks noGrp="1"/>
          </p:cNvSpPr>
          <p:nvPr>
            <p:ph type="title"/>
          </p:nvPr>
        </p:nvSpPr>
        <p:spPr>
          <a:xfrm>
            <a:off x="628650" y="365125"/>
            <a:ext cx="2866641" cy="1899912"/>
          </a:xfrm>
        </p:spPr>
        <p:txBody>
          <a:bodyPr>
            <a:normAutofit/>
          </a:bodyPr>
          <a:lstStyle/>
          <a:p>
            <a:pPr>
              <a:defRPr/>
            </a:pPr>
            <a:r>
              <a:rPr lang="en-US" sz="3500"/>
              <a:t>Sporting Just Cause (Art.15)</a:t>
            </a:r>
          </a:p>
        </p:txBody>
      </p:sp>
      <p:sp>
        <p:nvSpPr>
          <p:cNvPr id="3" name="Content Placeholder 2">
            <a:extLst>
              <a:ext uri="{FF2B5EF4-FFF2-40B4-BE49-F238E27FC236}">
                <a16:creationId xmlns:a16="http://schemas.microsoft.com/office/drawing/2014/main" id="{81D7D8F3-0F71-4042-A21F-B726196624CE}"/>
              </a:ext>
            </a:extLst>
          </p:cNvPr>
          <p:cNvSpPr>
            <a:spLocks noGrp="1"/>
          </p:cNvSpPr>
          <p:nvPr>
            <p:ph idx="1"/>
          </p:nvPr>
        </p:nvSpPr>
        <p:spPr>
          <a:xfrm>
            <a:off x="628650" y="2434201"/>
            <a:ext cx="2866641" cy="3742762"/>
          </a:xfrm>
        </p:spPr>
        <p:txBody>
          <a:bodyPr>
            <a:normAutofit/>
          </a:bodyPr>
          <a:lstStyle/>
          <a:p>
            <a:pPr>
              <a:defRPr/>
            </a:pPr>
            <a:r>
              <a:rPr lang="en-US" sz="1700"/>
              <a:t>“Established” professionals (only players):</a:t>
            </a:r>
          </a:p>
          <a:p>
            <a:pPr lvl="1">
              <a:defRPr/>
            </a:pPr>
            <a:r>
              <a:rPr lang="en-US" sz="1700"/>
              <a:t>Age, past performance, end of training period( 21 years old), experience of teammates. </a:t>
            </a:r>
          </a:p>
          <a:p>
            <a:pPr>
              <a:defRPr/>
            </a:pPr>
            <a:r>
              <a:rPr lang="en-US" sz="1700"/>
              <a:t>Less than 10 %of Official matches</a:t>
            </a:r>
          </a:p>
          <a:p>
            <a:pPr>
              <a:defRPr/>
            </a:pPr>
            <a:r>
              <a:rPr lang="en-US" sz="1700"/>
              <a:t>Compensation but no sporting sanctions</a:t>
            </a:r>
          </a:p>
        </p:txBody>
      </p:sp>
      <p:sp>
        <p:nvSpPr>
          <p:cNvPr id="4" name="Date Placeholder 3">
            <a:extLst>
              <a:ext uri="{FF2B5EF4-FFF2-40B4-BE49-F238E27FC236}">
                <a16:creationId xmlns:a16="http://schemas.microsoft.com/office/drawing/2014/main" id="{211AE490-16E4-4E4A-A87B-2A9869460178}"/>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16/10/2024</a:t>
            </a:fld>
            <a:endParaRPr lang="en-GB" altLang="en-US"/>
          </a:p>
        </p:txBody>
      </p:sp>
      <p:sp>
        <p:nvSpPr>
          <p:cNvPr id="5" name="Slide Number Placeholder 4">
            <a:extLst>
              <a:ext uri="{FF2B5EF4-FFF2-40B4-BE49-F238E27FC236}">
                <a16:creationId xmlns:a16="http://schemas.microsoft.com/office/drawing/2014/main" id="{EDA6C68D-5790-A147-AE4A-B5073B0DFE60}"/>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191CD4C1-048A-4079-A7CC-9DB2D1FB0C0C}" type="slidenum">
              <a:rPr lang="en-GB" altLang="en-US">
                <a:solidFill>
                  <a:srgbClr val="FFFFFF"/>
                </a:solidFill>
              </a:rPr>
              <a:pPr>
                <a:spcAft>
                  <a:spcPts val="600"/>
                </a:spcAft>
              </a:pPr>
              <a:t>12</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7" name="Rectangle 174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3" name="Picture 17412" descr="Foosball table close-up">
            <a:extLst>
              <a:ext uri="{FF2B5EF4-FFF2-40B4-BE49-F238E27FC236}">
                <a16:creationId xmlns:a16="http://schemas.microsoft.com/office/drawing/2014/main" id="{07BE5340-AC03-A874-1B6B-9C525310AAE4}"/>
              </a:ext>
            </a:extLst>
          </p:cNvPr>
          <p:cNvPicPr>
            <a:picLocks noChangeAspect="1"/>
          </p:cNvPicPr>
          <p:nvPr/>
        </p:nvPicPr>
        <p:blipFill rotWithShape="1">
          <a:blip r:embed="rId2"/>
          <a:srcRect l="15658" r="13753" b="-1"/>
          <a:stretch/>
        </p:blipFill>
        <p:spPr>
          <a:xfrm>
            <a:off x="1891767" y="10"/>
            <a:ext cx="7252231" cy="6857990"/>
          </a:xfrm>
          <a:prstGeom prst="rect">
            <a:avLst/>
          </a:prstGeom>
        </p:spPr>
      </p:pic>
      <p:sp>
        <p:nvSpPr>
          <p:cNvPr id="17419" name="Rectangle 174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0" name="Rectangle 2">
            <a:extLst>
              <a:ext uri="{FF2B5EF4-FFF2-40B4-BE49-F238E27FC236}">
                <a16:creationId xmlns:a16="http://schemas.microsoft.com/office/drawing/2014/main" id="{30004827-98D5-E045-A5D0-0D9148BC9275}"/>
              </a:ext>
            </a:extLst>
          </p:cNvPr>
          <p:cNvSpPr>
            <a:spLocks noGrp="1" noChangeArrowheads="1"/>
          </p:cNvSpPr>
          <p:nvPr>
            <p:ph type="title"/>
          </p:nvPr>
        </p:nvSpPr>
        <p:spPr>
          <a:xfrm>
            <a:off x="628650" y="365125"/>
            <a:ext cx="2866641" cy="1899912"/>
          </a:xfrm>
        </p:spPr>
        <p:txBody>
          <a:bodyPr>
            <a:normAutofit/>
          </a:bodyPr>
          <a:lstStyle/>
          <a:p>
            <a:pPr algn="just" eaLnBrk="1" hangingPunct="1">
              <a:lnSpc>
                <a:spcPct val="90000"/>
              </a:lnSpc>
              <a:defRPr/>
            </a:pPr>
            <a:br>
              <a:rPr lang="en-GB" altLang="en-US" sz="2700" dirty="0"/>
            </a:br>
            <a:r>
              <a:rPr lang="en-GB" altLang="en-US" sz="2700" dirty="0"/>
              <a:t>No termination during the contract (Art.16)</a:t>
            </a:r>
          </a:p>
        </p:txBody>
      </p:sp>
      <p:sp>
        <p:nvSpPr>
          <p:cNvPr id="17411" name="Rectangle 3">
            <a:extLst>
              <a:ext uri="{FF2B5EF4-FFF2-40B4-BE49-F238E27FC236}">
                <a16:creationId xmlns:a16="http://schemas.microsoft.com/office/drawing/2014/main" id="{D46574F7-6EF4-B742-9819-0F2F73C71504}"/>
              </a:ext>
            </a:extLst>
          </p:cNvPr>
          <p:cNvSpPr>
            <a:spLocks noGrp="1" noChangeArrowheads="1"/>
          </p:cNvSpPr>
          <p:nvPr>
            <p:ph type="body" idx="1"/>
          </p:nvPr>
        </p:nvSpPr>
        <p:spPr>
          <a:xfrm>
            <a:off x="628650" y="2434201"/>
            <a:ext cx="2866641" cy="3742762"/>
          </a:xfrm>
        </p:spPr>
        <p:txBody>
          <a:bodyPr>
            <a:normAutofit fontScale="92500" lnSpcReduction="20000"/>
          </a:bodyPr>
          <a:lstStyle/>
          <a:p>
            <a:pPr eaLnBrk="1" hangingPunct="1">
              <a:buFont typeface="Wingdings" pitchFamily="2" charset="2"/>
              <a:buNone/>
              <a:defRPr/>
            </a:pPr>
            <a:endParaRPr lang="en-GB" altLang="en-US" sz="3600" dirty="0"/>
          </a:p>
          <a:p>
            <a:pPr eaLnBrk="1" hangingPunct="1">
              <a:defRPr/>
            </a:pPr>
            <a:r>
              <a:rPr lang="en-GB" altLang="en-US" sz="3600" dirty="0"/>
              <a:t>Unless just cause</a:t>
            </a:r>
          </a:p>
          <a:p>
            <a:pPr eaLnBrk="1" hangingPunct="1">
              <a:defRPr/>
            </a:pPr>
            <a:r>
              <a:rPr lang="en-GB" altLang="en-US" sz="3600" dirty="0"/>
              <a:t>As a Guarantee for both Clubs and Players</a:t>
            </a:r>
          </a:p>
          <a:p>
            <a:pPr eaLnBrk="1" hangingPunct="1">
              <a:buFont typeface="Wingdings" pitchFamily="2" charset="2"/>
              <a:buNone/>
              <a:defRPr/>
            </a:pPr>
            <a:endParaRPr lang="en-GB" altLang="en-US" sz="1700" dirty="0"/>
          </a:p>
          <a:p>
            <a:pPr marL="0" indent="0" eaLnBrk="1" hangingPunct="1">
              <a:buFont typeface="Wingdings" pitchFamily="2" charset="2"/>
              <a:buNone/>
              <a:defRPr/>
            </a:pPr>
            <a:endParaRPr lang="en-GB" altLang="en-US" sz="1700" dirty="0"/>
          </a:p>
        </p:txBody>
      </p:sp>
      <p:sp>
        <p:nvSpPr>
          <p:cNvPr id="4" name="Date Placeholder 3">
            <a:extLst>
              <a:ext uri="{FF2B5EF4-FFF2-40B4-BE49-F238E27FC236}">
                <a16:creationId xmlns:a16="http://schemas.microsoft.com/office/drawing/2014/main" id="{17D73715-5095-954B-B5ED-A90B33FCEC85}"/>
              </a:ext>
            </a:extLst>
          </p:cNvPr>
          <p:cNvSpPr>
            <a:spLocks noGrp="1"/>
          </p:cNvSpPr>
          <p:nvPr>
            <p:ph type="dt" sz="quarter" idx="10"/>
          </p:nvPr>
        </p:nvSpPr>
        <p:spPr>
          <a:xfrm>
            <a:off x="628650" y="6356350"/>
            <a:ext cx="2057400" cy="365125"/>
          </a:xfrm>
        </p:spPr>
        <p:txBody>
          <a:bodyPr>
            <a:normAutofit/>
          </a:bodyPr>
          <a:lstStyle/>
          <a:p>
            <a:pPr>
              <a:spcAft>
                <a:spcPts val="600"/>
              </a:spcAft>
              <a:defRPr/>
            </a:pPr>
            <a:fld id="{0941F689-2920-1940-B619-9F90398CC40D}" type="datetime1">
              <a:rPr lang="en-GB" altLang="en-US"/>
              <a:pPr>
                <a:spcAft>
                  <a:spcPts val="600"/>
                </a:spcAft>
                <a:defRPr/>
              </a:pPr>
              <a:t>16/10/2024</a:t>
            </a:fld>
            <a:endParaRPr lang="en-GB" altLang="en-US"/>
          </a:p>
        </p:txBody>
      </p:sp>
      <p:sp>
        <p:nvSpPr>
          <p:cNvPr id="5" name="Slide Number Placeholder 5">
            <a:extLst>
              <a:ext uri="{FF2B5EF4-FFF2-40B4-BE49-F238E27FC236}">
                <a16:creationId xmlns:a16="http://schemas.microsoft.com/office/drawing/2014/main" id="{C2A9CB00-CDCB-B84F-9B72-BDC682C8A485}"/>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F949D4EC-3EE3-490C-BEAF-3923497AAB12}" type="slidenum">
              <a:rPr lang="en-GB" altLang="en-US">
                <a:solidFill>
                  <a:srgbClr val="FFFFFF"/>
                </a:solidFill>
              </a:rPr>
              <a:pPr>
                <a:spcAft>
                  <a:spcPts val="600"/>
                </a:spcAft>
              </a:pPr>
              <a:t>13</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13" name="Rectangle 215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436" r="2" b="2"/>
          <a:stretch/>
        </p:blipFill>
        <p:spPr bwMode="auto">
          <a:xfrm>
            <a:off x="1891767" y="10"/>
            <a:ext cx="7252231"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Rectangle 215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34" name="Rectangle 2">
            <a:extLst>
              <a:ext uri="{FF2B5EF4-FFF2-40B4-BE49-F238E27FC236}">
                <a16:creationId xmlns:a16="http://schemas.microsoft.com/office/drawing/2014/main" id="{98C8DAEF-24EB-BA48-BA14-E31BF191A4CB}"/>
              </a:ext>
            </a:extLst>
          </p:cNvPr>
          <p:cNvSpPr>
            <a:spLocks noGrp="1" noChangeArrowheads="1"/>
          </p:cNvSpPr>
          <p:nvPr>
            <p:ph type="title"/>
          </p:nvPr>
        </p:nvSpPr>
        <p:spPr>
          <a:xfrm>
            <a:off x="628650" y="365125"/>
            <a:ext cx="2866641" cy="1899912"/>
          </a:xfrm>
        </p:spPr>
        <p:txBody>
          <a:bodyPr>
            <a:normAutofit/>
          </a:bodyPr>
          <a:lstStyle/>
          <a:p>
            <a:pPr eaLnBrk="1" hangingPunct="1">
              <a:lnSpc>
                <a:spcPct val="90000"/>
              </a:lnSpc>
              <a:defRPr/>
            </a:pPr>
            <a:br>
              <a:rPr lang="en-GB" altLang="en-US" sz="1900"/>
            </a:br>
            <a:r>
              <a:rPr lang="en-GB" altLang="en-US" sz="1900"/>
              <a:t>Art. 17 RSTP</a:t>
            </a:r>
            <a:br>
              <a:rPr lang="en-GB" altLang="en-US" sz="1900"/>
            </a:br>
            <a:r>
              <a:rPr lang="en-GB" altLang="en-US" sz="1900"/>
              <a:t>Consequences for Termination without just cause</a:t>
            </a:r>
            <a:br>
              <a:rPr lang="en-GB" altLang="en-US" sz="1900"/>
            </a:br>
            <a:endParaRPr lang="en-GB" altLang="en-US" sz="1900"/>
          </a:p>
        </p:txBody>
      </p:sp>
      <p:sp>
        <p:nvSpPr>
          <p:cNvPr id="18435" name="Rectangle 3">
            <a:extLst>
              <a:ext uri="{FF2B5EF4-FFF2-40B4-BE49-F238E27FC236}">
                <a16:creationId xmlns:a16="http://schemas.microsoft.com/office/drawing/2014/main" id="{BEB4B746-CC9D-2A4E-8EF2-F74CBB35C760}"/>
              </a:ext>
            </a:extLst>
          </p:cNvPr>
          <p:cNvSpPr>
            <a:spLocks noGrp="1" noChangeArrowheads="1"/>
          </p:cNvSpPr>
          <p:nvPr>
            <p:ph type="body" idx="1"/>
          </p:nvPr>
        </p:nvSpPr>
        <p:spPr>
          <a:xfrm>
            <a:off x="628650" y="2434201"/>
            <a:ext cx="2866641" cy="3742762"/>
          </a:xfrm>
        </p:spPr>
        <p:txBody>
          <a:bodyPr>
            <a:normAutofit/>
          </a:bodyPr>
          <a:lstStyle/>
          <a:p>
            <a:pPr lvl="1" eaLnBrk="1" hangingPunct="1">
              <a:buFontTx/>
              <a:buNone/>
              <a:defRPr/>
            </a:pPr>
            <a:endParaRPr lang="en-GB" altLang="en-US" sz="1700"/>
          </a:p>
          <a:p>
            <a:pPr eaLnBrk="1" hangingPunct="1">
              <a:defRPr/>
            </a:pPr>
            <a:r>
              <a:rPr lang="it-IT" sz="1700">
                <a:effectLst/>
              </a:rPr>
              <a:t>ECONOMIC CONSEQUENCES</a:t>
            </a:r>
          </a:p>
          <a:p>
            <a:pPr lvl="1" eaLnBrk="1" hangingPunct="1">
              <a:defRPr/>
            </a:pPr>
            <a:r>
              <a:rPr lang="it-IT" sz="1700">
                <a:effectLst/>
              </a:rPr>
              <a:t>COMPENSATION (ALWAYS DUE!)</a:t>
            </a:r>
          </a:p>
          <a:p>
            <a:pPr eaLnBrk="1" hangingPunct="1">
              <a:defRPr/>
            </a:pPr>
            <a:r>
              <a:rPr lang="it-IT" altLang="en-US" sz="1700">
                <a:effectLst/>
              </a:rPr>
              <a:t>SPORTING CONSEQUENCES </a:t>
            </a:r>
          </a:p>
          <a:p>
            <a:pPr eaLnBrk="1" hangingPunct="1">
              <a:defRPr/>
            </a:pPr>
            <a:endParaRPr lang="it-IT" altLang="en-US" sz="1700">
              <a:effectLst/>
            </a:endParaRPr>
          </a:p>
          <a:p>
            <a:pPr marL="0" indent="0" eaLnBrk="1" hangingPunct="1">
              <a:buFont typeface="Wingdings" pitchFamily="2" charset="2"/>
              <a:buNone/>
              <a:defRPr/>
            </a:pPr>
            <a:endParaRPr lang="en-GB" altLang="en-US" sz="1700"/>
          </a:p>
        </p:txBody>
      </p:sp>
      <p:sp>
        <p:nvSpPr>
          <p:cNvPr id="5" name="Slide Number Placeholder 5">
            <a:extLst>
              <a:ext uri="{FF2B5EF4-FFF2-40B4-BE49-F238E27FC236}">
                <a16:creationId xmlns:a16="http://schemas.microsoft.com/office/drawing/2014/main" id="{3B2BFCFC-3754-1F41-A386-84FEC2AD1032}"/>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A26CF82D-4930-4AB0-9CE7-E0282ADA2C7C}" type="slidenum">
              <a:rPr lang="en-GB" altLang="en-US">
                <a:solidFill>
                  <a:srgbClr val="FFFFFF"/>
                </a:solidFill>
              </a:rPr>
              <a:pPr>
                <a:spcAft>
                  <a:spcPts val="600"/>
                </a:spcAft>
              </a:pPr>
              <a:t>14</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tock exchange numbers">
            <a:extLst>
              <a:ext uri="{FF2B5EF4-FFF2-40B4-BE49-F238E27FC236}">
                <a16:creationId xmlns:a16="http://schemas.microsoft.com/office/drawing/2014/main" id="{62D818E0-DD8A-7547-D147-8CBB97B02D23}"/>
              </a:ext>
            </a:extLst>
          </p:cNvPr>
          <p:cNvPicPr>
            <a:picLocks noChangeAspect="1"/>
          </p:cNvPicPr>
          <p:nvPr/>
        </p:nvPicPr>
        <p:blipFill rotWithShape="1">
          <a:blip r:embed="rId2"/>
          <a:srcRect l="28516" r="27035" b="-1"/>
          <a:stretch/>
        </p:blipFill>
        <p:spPr>
          <a:xfrm>
            <a:off x="5868144" y="10"/>
            <a:ext cx="3275854" cy="6857990"/>
          </a:xfrm>
          <a:prstGeom prst="rect">
            <a:avLst/>
          </a:prstGeom>
        </p:spPr>
      </p:pic>
      <p:sp useBgFill="1">
        <p:nvSpPr>
          <p:cNvPr id="13" name="Rectangle 12">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38BE49-8BDF-E240-B050-B368C4001813}"/>
              </a:ext>
            </a:extLst>
          </p:cNvPr>
          <p:cNvSpPr>
            <a:spLocks noGrp="1"/>
          </p:cNvSpPr>
          <p:nvPr>
            <p:ph type="title"/>
          </p:nvPr>
        </p:nvSpPr>
        <p:spPr>
          <a:xfrm>
            <a:off x="571350" y="328512"/>
            <a:ext cx="3583791" cy="1628970"/>
          </a:xfrm>
        </p:spPr>
        <p:txBody>
          <a:bodyPr anchor="ctr">
            <a:normAutofit/>
          </a:bodyPr>
          <a:lstStyle/>
          <a:p>
            <a:pPr>
              <a:lnSpc>
                <a:spcPct val="90000"/>
              </a:lnSpc>
              <a:defRPr/>
            </a:pPr>
            <a:r>
              <a:rPr lang="en-US" sz="2500" dirty="0"/>
              <a:t>Calculating compensation:</a:t>
            </a:r>
            <a:br>
              <a:rPr lang="en-US" sz="2500" dirty="0"/>
            </a:br>
            <a:r>
              <a:rPr lang="en-US" sz="2500" dirty="0"/>
              <a:t>“</a:t>
            </a:r>
            <a:r>
              <a:rPr lang="en-US" sz="2500" i="1" dirty="0"/>
              <a:t>UNLESS PROVIDED IN THE CONTRACT</a:t>
            </a:r>
            <a:r>
              <a:rPr lang="en-US" sz="2500" dirty="0"/>
              <a:t>…”</a:t>
            </a:r>
          </a:p>
        </p:txBody>
      </p:sp>
      <p:sp>
        <p:nvSpPr>
          <p:cNvPr id="3" name="Content Placeholder 2">
            <a:extLst>
              <a:ext uri="{FF2B5EF4-FFF2-40B4-BE49-F238E27FC236}">
                <a16:creationId xmlns:a16="http://schemas.microsoft.com/office/drawing/2014/main" id="{292DC1D2-21C7-9B42-9482-E752EC2066E0}"/>
              </a:ext>
            </a:extLst>
          </p:cNvPr>
          <p:cNvSpPr>
            <a:spLocks noGrp="1"/>
          </p:cNvSpPr>
          <p:nvPr>
            <p:ph idx="1"/>
          </p:nvPr>
        </p:nvSpPr>
        <p:spPr>
          <a:xfrm>
            <a:off x="571350" y="1957483"/>
            <a:ext cx="5008762" cy="4301584"/>
          </a:xfrm>
        </p:spPr>
        <p:txBody>
          <a:bodyPr anchor="ctr">
            <a:normAutofit/>
          </a:bodyPr>
          <a:lstStyle/>
          <a:p>
            <a:pPr>
              <a:lnSpc>
                <a:spcPct val="90000"/>
              </a:lnSpc>
              <a:defRPr/>
            </a:pPr>
            <a:r>
              <a:rPr lang="en-US" sz="1800" dirty="0"/>
              <a:t>Contractual compensation clauses</a:t>
            </a:r>
          </a:p>
          <a:p>
            <a:pPr lvl="1">
              <a:lnSpc>
                <a:spcPct val="90000"/>
              </a:lnSpc>
              <a:defRPr/>
            </a:pPr>
            <a:r>
              <a:rPr lang="en-US" sz="1800" b="1" i="1" dirty="0"/>
              <a:t>Liquidated damages clauses </a:t>
            </a:r>
            <a:r>
              <a:rPr lang="en-US" sz="1800" dirty="0"/>
              <a:t>(estimation of compensation in advance). </a:t>
            </a:r>
          </a:p>
          <a:p>
            <a:pPr lvl="2">
              <a:lnSpc>
                <a:spcPct val="90000"/>
              </a:lnSpc>
              <a:defRPr/>
            </a:pPr>
            <a:r>
              <a:rPr lang="en-US" sz="1800" dirty="0"/>
              <a:t>Proportionate otherwise invalid (DRC)</a:t>
            </a:r>
          </a:p>
          <a:p>
            <a:pPr lvl="2">
              <a:lnSpc>
                <a:spcPct val="90000"/>
              </a:lnSpc>
              <a:defRPr/>
            </a:pPr>
            <a:r>
              <a:rPr lang="en-US" sz="1800" dirty="0"/>
              <a:t>It may be adjusted to a reasonable and appropriate level</a:t>
            </a:r>
          </a:p>
          <a:p>
            <a:pPr lvl="2">
              <a:lnSpc>
                <a:spcPct val="90000"/>
              </a:lnSpc>
              <a:defRPr/>
            </a:pPr>
            <a:r>
              <a:rPr lang="en-US" sz="1800" dirty="0"/>
              <a:t>Reciprocal otherwise invalid (DRC)</a:t>
            </a:r>
          </a:p>
          <a:p>
            <a:pPr lvl="2">
              <a:lnSpc>
                <a:spcPct val="90000"/>
              </a:lnSpc>
              <a:defRPr/>
            </a:pPr>
            <a:r>
              <a:rPr lang="en-US" sz="1800" dirty="0"/>
              <a:t>No necessarily reciprocal (CAS)</a:t>
            </a:r>
          </a:p>
          <a:p>
            <a:pPr lvl="1">
              <a:lnSpc>
                <a:spcPct val="90000"/>
              </a:lnSpc>
              <a:defRPr/>
            </a:pPr>
            <a:r>
              <a:rPr lang="en-US" sz="1800" b="1" i="1" dirty="0"/>
              <a:t>Buy-out clauses</a:t>
            </a:r>
            <a:r>
              <a:rPr lang="en-US" sz="1800" b="1" dirty="0"/>
              <a:t>: </a:t>
            </a:r>
            <a:r>
              <a:rPr lang="en-US" sz="1800" dirty="0"/>
              <a:t>right to terminate by paying unconditionally a sum. </a:t>
            </a:r>
          </a:p>
          <a:p>
            <a:pPr lvl="1">
              <a:lnSpc>
                <a:spcPct val="90000"/>
              </a:lnSpc>
              <a:defRPr/>
            </a:pPr>
            <a:r>
              <a:rPr lang="en-US" sz="1800" dirty="0"/>
              <a:t>No damages/ no sporting sanctions.</a:t>
            </a:r>
          </a:p>
        </p:txBody>
      </p:sp>
      <p:sp>
        <p:nvSpPr>
          <p:cNvPr id="4" name="Date Placeholder 3">
            <a:extLst>
              <a:ext uri="{FF2B5EF4-FFF2-40B4-BE49-F238E27FC236}">
                <a16:creationId xmlns:a16="http://schemas.microsoft.com/office/drawing/2014/main" id="{9332E1A4-1033-3148-A04C-0E3CDE560A55}"/>
              </a:ext>
            </a:extLst>
          </p:cNvPr>
          <p:cNvSpPr>
            <a:spLocks noGrp="1"/>
          </p:cNvSpPr>
          <p:nvPr>
            <p:ph type="dt" sz="quarter" idx="10"/>
          </p:nvPr>
        </p:nvSpPr>
        <p:spPr>
          <a:xfrm>
            <a:off x="5713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16/10/2024</a:t>
            </a:fld>
            <a:endParaRPr lang="en-GB" altLang="en-US"/>
          </a:p>
        </p:txBody>
      </p:sp>
      <p:sp>
        <p:nvSpPr>
          <p:cNvPr id="5" name="Slide Number Placeholder 4">
            <a:extLst>
              <a:ext uri="{FF2B5EF4-FFF2-40B4-BE49-F238E27FC236}">
                <a16:creationId xmlns:a16="http://schemas.microsoft.com/office/drawing/2014/main" id="{D0B49700-2523-C440-AF3D-7C3BF95C6E74}"/>
              </a:ext>
            </a:extLst>
          </p:cNvPr>
          <p:cNvSpPr>
            <a:spLocks noGrp="1"/>
          </p:cNvSpPr>
          <p:nvPr>
            <p:ph type="sldNum" sz="quarter" idx="12"/>
          </p:nvPr>
        </p:nvSpPr>
        <p:spPr>
          <a:xfrm>
            <a:off x="7886700" y="6356350"/>
            <a:ext cx="1097118"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27939EF6-D66E-46E1-A265-438EFC74776C}" type="slidenum">
              <a:rPr lang="en-GB" altLang="en-US">
                <a:solidFill>
                  <a:srgbClr val="FFFFFF"/>
                </a:solidFill>
              </a:rPr>
              <a:pPr>
                <a:spcAft>
                  <a:spcPts val="600"/>
                </a:spcAft>
              </a:pPr>
              <a:t>15</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18644-C514-9892-D19B-99520DA8C3E0}"/>
              </a:ext>
            </a:extLst>
          </p:cNvPr>
          <p:cNvSpPr>
            <a:spLocks noGrp="1"/>
          </p:cNvSpPr>
          <p:nvPr>
            <p:ph type="title"/>
          </p:nvPr>
        </p:nvSpPr>
        <p:spPr>
          <a:xfrm>
            <a:off x="457200" y="277813"/>
            <a:ext cx="8229600" cy="918939"/>
          </a:xfrm>
        </p:spPr>
        <p:txBody>
          <a:bodyPr/>
          <a:lstStyle/>
          <a:p>
            <a:r>
              <a:rPr lang="en-BE" dirty="0"/>
              <a:t>Art. 17 (1) If compensation is not provided in the contract</a:t>
            </a:r>
          </a:p>
        </p:txBody>
      </p:sp>
      <p:sp>
        <p:nvSpPr>
          <p:cNvPr id="3" name="Content Placeholder 2">
            <a:extLst>
              <a:ext uri="{FF2B5EF4-FFF2-40B4-BE49-F238E27FC236}">
                <a16:creationId xmlns:a16="http://schemas.microsoft.com/office/drawing/2014/main" id="{80FADA0D-1948-191B-7B8E-312CB959D819}"/>
              </a:ext>
            </a:extLst>
          </p:cNvPr>
          <p:cNvSpPr>
            <a:spLocks noGrp="1"/>
          </p:cNvSpPr>
          <p:nvPr>
            <p:ph idx="1"/>
          </p:nvPr>
        </p:nvSpPr>
        <p:spPr>
          <a:xfrm>
            <a:off x="457200" y="1556792"/>
            <a:ext cx="8229600" cy="4574133"/>
          </a:xfrm>
        </p:spPr>
        <p:txBody>
          <a:bodyPr/>
          <a:lstStyle/>
          <a:p>
            <a:r>
              <a:rPr lang="en-BE" dirty="0"/>
              <a:t> Law of the relevant country</a:t>
            </a:r>
          </a:p>
          <a:p>
            <a:r>
              <a:rPr lang="en-BE" dirty="0"/>
              <a:t>Specificity of Sport, and </a:t>
            </a:r>
          </a:p>
          <a:p>
            <a:r>
              <a:rPr lang="en-BE" dirty="0"/>
              <a:t>Any other “objective” criteria:</a:t>
            </a:r>
          </a:p>
          <a:p>
            <a:r>
              <a:rPr lang="en-BE" dirty="0"/>
              <a:t>Remuneration and other benefits due to the player under the current and new contract</a:t>
            </a:r>
          </a:p>
          <a:p>
            <a:r>
              <a:rPr lang="en-GB" dirty="0"/>
              <a:t>T</a:t>
            </a:r>
            <a:r>
              <a:rPr lang="en-BE" dirty="0"/>
              <a:t>ime remaining under existing contract</a:t>
            </a:r>
          </a:p>
          <a:p>
            <a:r>
              <a:rPr lang="en-BE" dirty="0"/>
              <a:t>Fees and expenses paid or incurred by the former club (amortised under the terms of the contract</a:t>
            </a:r>
          </a:p>
        </p:txBody>
      </p:sp>
      <p:sp>
        <p:nvSpPr>
          <p:cNvPr id="4" name="Date Placeholder 3">
            <a:extLst>
              <a:ext uri="{FF2B5EF4-FFF2-40B4-BE49-F238E27FC236}">
                <a16:creationId xmlns:a16="http://schemas.microsoft.com/office/drawing/2014/main" id="{7EDA858B-7E99-3676-9525-B0CAC09AC4EB}"/>
              </a:ext>
            </a:extLst>
          </p:cNvPr>
          <p:cNvSpPr>
            <a:spLocks noGrp="1"/>
          </p:cNvSpPr>
          <p:nvPr>
            <p:ph type="dt" sz="half" idx="10"/>
          </p:nvPr>
        </p:nvSpPr>
        <p:spPr/>
        <p:txBody>
          <a:bodyPr/>
          <a:lstStyle/>
          <a:p>
            <a:pPr>
              <a:defRPr/>
            </a:pPr>
            <a:fld id="{E6943BE6-D5E4-4F8B-A2CB-B479ABCF7EC1}" type="datetime1">
              <a:rPr lang="en-GB" altLang="en-US" smtClean="0"/>
              <a:pPr>
                <a:defRPr/>
              </a:pPr>
              <a:t>16/10/2024</a:t>
            </a:fld>
            <a:endParaRPr lang="en-GB" altLang="en-US"/>
          </a:p>
        </p:txBody>
      </p:sp>
      <p:sp>
        <p:nvSpPr>
          <p:cNvPr id="5" name="Slide Number Placeholder 4">
            <a:extLst>
              <a:ext uri="{FF2B5EF4-FFF2-40B4-BE49-F238E27FC236}">
                <a16:creationId xmlns:a16="http://schemas.microsoft.com/office/drawing/2014/main" id="{9E90105E-E234-9D53-6D6A-406A68617541}"/>
              </a:ext>
            </a:extLst>
          </p:cNvPr>
          <p:cNvSpPr>
            <a:spLocks noGrp="1"/>
          </p:cNvSpPr>
          <p:nvPr>
            <p:ph type="sldNum" sz="quarter" idx="12"/>
          </p:nvPr>
        </p:nvSpPr>
        <p:spPr/>
        <p:txBody>
          <a:bodyPr/>
          <a:lstStyle/>
          <a:p>
            <a:fld id="{71CA4EB5-D191-44E0-BDDD-BE88B9C108A4}" type="slidenum">
              <a:rPr lang="en-GB" altLang="en-US" smtClean="0"/>
              <a:pPr/>
              <a:t>16</a:t>
            </a:fld>
            <a:endParaRPr lang="en-GB" altLang="en-US"/>
          </a:p>
        </p:txBody>
      </p:sp>
    </p:spTree>
    <p:extLst>
      <p:ext uri="{BB962C8B-B14F-4D97-AF65-F5344CB8AC3E}">
        <p14:creationId xmlns:p14="http://schemas.microsoft.com/office/powerpoint/2010/main" val="11108997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E5CDA-8550-A86E-E754-EA162C6BAEC5}"/>
              </a:ext>
            </a:extLst>
          </p:cNvPr>
          <p:cNvSpPr>
            <a:spLocks noGrp="1"/>
          </p:cNvSpPr>
          <p:nvPr>
            <p:ph type="title"/>
          </p:nvPr>
        </p:nvSpPr>
        <p:spPr/>
        <p:txBody>
          <a:bodyPr/>
          <a:lstStyle/>
          <a:p>
            <a:r>
              <a:rPr lang="en-BE" dirty="0"/>
              <a:t>Art. 17(2) Joint Liability</a:t>
            </a:r>
          </a:p>
        </p:txBody>
      </p:sp>
      <p:sp>
        <p:nvSpPr>
          <p:cNvPr id="3" name="Content Placeholder 2">
            <a:extLst>
              <a:ext uri="{FF2B5EF4-FFF2-40B4-BE49-F238E27FC236}">
                <a16:creationId xmlns:a16="http://schemas.microsoft.com/office/drawing/2014/main" id="{CDA94CB8-732D-DDA1-C300-69FE167DBA97}"/>
              </a:ext>
            </a:extLst>
          </p:cNvPr>
          <p:cNvSpPr>
            <a:spLocks noGrp="1"/>
          </p:cNvSpPr>
          <p:nvPr>
            <p:ph idx="1"/>
          </p:nvPr>
        </p:nvSpPr>
        <p:spPr/>
        <p:txBody>
          <a:bodyPr/>
          <a:lstStyle/>
          <a:p>
            <a:pPr algn="just"/>
            <a:r>
              <a:rPr lang="en-BE" i="1" dirty="0"/>
              <a:t>“If a professional player is required to pay compensation, </a:t>
            </a:r>
            <a:r>
              <a:rPr lang="en-BE" i="1" u="sng" dirty="0">
                <a:solidFill>
                  <a:srgbClr val="FF0000"/>
                </a:solidFill>
              </a:rPr>
              <a:t>the professional player and his new club shall be jointly and severally liable for the payment of such compensation. </a:t>
            </a:r>
            <a:r>
              <a:rPr lang="en-BE" i="1" dirty="0"/>
              <a:t>The amount may be stipulated in the contract or agreed between the parties”.</a:t>
            </a:r>
          </a:p>
        </p:txBody>
      </p:sp>
      <p:sp>
        <p:nvSpPr>
          <p:cNvPr id="4" name="Date Placeholder 3">
            <a:extLst>
              <a:ext uri="{FF2B5EF4-FFF2-40B4-BE49-F238E27FC236}">
                <a16:creationId xmlns:a16="http://schemas.microsoft.com/office/drawing/2014/main" id="{56256A62-9313-6799-B2C8-A2566F76F001}"/>
              </a:ext>
            </a:extLst>
          </p:cNvPr>
          <p:cNvSpPr>
            <a:spLocks noGrp="1"/>
          </p:cNvSpPr>
          <p:nvPr>
            <p:ph type="dt" sz="half" idx="10"/>
          </p:nvPr>
        </p:nvSpPr>
        <p:spPr/>
        <p:txBody>
          <a:bodyPr/>
          <a:lstStyle/>
          <a:p>
            <a:pPr>
              <a:defRPr/>
            </a:pPr>
            <a:fld id="{E6943BE6-D5E4-4F8B-A2CB-B479ABCF7EC1}" type="datetime1">
              <a:rPr lang="en-GB" altLang="en-US" smtClean="0"/>
              <a:pPr>
                <a:defRPr/>
              </a:pPr>
              <a:t>16/10/2024</a:t>
            </a:fld>
            <a:endParaRPr lang="en-GB" altLang="en-US"/>
          </a:p>
        </p:txBody>
      </p:sp>
      <p:sp>
        <p:nvSpPr>
          <p:cNvPr id="5" name="Slide Number Placeholder 4">
            <a:extLst>
              <a:ext uri="{FF2B5EF4-FFF2-40B4-BE49-F238E27FC236}">
                <a16:creationId xmlns:a16="http://schemas.microsoft.com/office/drawing/2014/main" id="{E20A9997-EA4E-D22B-75F9-2D81800FC02B}"/>
              </a:ext>
            </a:extLst>
          </p:cNvPr>
          <p:cNvSpPr>
            <a:spLocks noGrp="1"/>
          </p:cNvSpPr>
          <p:nvPr>
            <p:ph type="sldNum" sz="quarter" idx="12"/>
          </p:nvPr>
        </p:nvSpPr>
        <p:spPr/>
        <p:txBody>
          <a:bodyPr/>
          <a:lstStyle/>
          <a:p>
            <a:fld id="{71CA4EB5-D191-44E0-BDDD-BE88B9C108A4}" type="slidenum">
              <a:rPr lang="en-GB" altLang="en-US" smtClean="0"/>
              <a:pPr/>
              <a:t>17</a:t>
            </a:fld>
            <a:endParaRPr lang="en-GB" altLang="en-US"/>
          </a:p>
        </p:txBody>
      </p:sp>
    </p:spTree>
    <p:extLst>
      <p:ext uri="{BB962C8B-B14F-4D97-AF65-F5344CB8AC3E}">
        <p14:creationId xmlns:p14="http://schemas.microsoft.com/office/powerpoint/2010/main" val="39099342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B2BFCFC-3754-1F41-A386-84FEC2AD1032}"/>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FA895E1-3E01-48A3-B623-845DD6F85739}" type="slidenum">
              <a:rPr lang="en-GB" altLang="en-US"/>
              <a:pPr/>
              <a:t>18</a:t>
            </a:fld>
            <a:endParaRPr lang="en-GB" altLang="en-US"/>
          </a:p>
        </p:txBody>
      </p:sp>
      <p:sp>
        <p:nvSpPr>
          <p:cNvPr id="18434" name="Rectangle 2">
            <a:extLst>
              <a:ext uri="{FF2B5EF4-FFF2-40B4-BE49-F238E27FC236}">
                <a16:creationId xmlns:a16="http://schemas.microsoft.com/office/drawing/2014/main" id="{98C8DAEF-24EB-BA48-BA14-E31BF191A4CB}"/>
              </a:ext>
            </a:extLst>
          </p:cNvPr>
          <p:cNvSpPr>
            <a:spLocks noGrp="1" noChangeArrowheads="1"/>
          </p:cNvSpPr>
          <p:nvPr>
            <p:ph type="title"/>
          </p:nvPr>
        </p:nvSpPr>
        <p:spPr/>
        <p:txBody>
          <a:bodyPr/>
          <a:lstStyle/>
          <a:p>
            <a:pPr eaLnBrk="1" hangingPunct="1">
              <a:defRPr/>
            </a:pPr>
            <a:br>
              <a:rPr lang="en-GB" altLang="en-US" sz="4000" dirty="0"/>
            </a:br>
            <a:r>
              <a:rPr lang="en-GB" altLang="en-US" sz="4000" dirty="0"/>
              <a:t>COMPENSATION TO THE </a:t>
            </a:r>
            <a:r>
              <a:rPr lang="en-GB" altLang="en-US" sz="4000" dirty="0">
                <a:solidFill>
                  <a:srgbClr val="00B050"/>
                </a:solidFill>
              </a:rPr>
              <a:t>PLAYER</a:t>
            </a:r>
            <a:br>
              <a:rPr lang="en-GB" altLang="en-US" sz="4000" dirty="0"/>
            </a:br>
            <a:endParaRPr lang="en-GB" altLang="en-US" sz="4000" dirty="0"/>
          </a:p>
        </p:txBody>
      </p:sp>
      <p:sp>
        <p:nvSpPr>
          <p:cNvPr id="18435" name="Rectangle 3">
            <a:extLst>
              <a:ext uri="{FF2B5EF4-FFF2-40B4-BE49-F238E27FC236}">
                <a16:creationId xmlns:a16="http://schemas.microsoft.com/office/drawing/2014/main" id="{BEB4B746-CC9D-2A4E-8EF2-F74CBB35C760}"/>
              </a:ext>
            </a:extLst>
          </p:cNvPr>
          <p:cNvSpPr>
            <a:spLocks noGrp="1" noChangeArrowheads="1"/>
          </p:cNvSpPr>
          <p:nvPr>
            <p:ph type="body" idx="1"/>
          </p:nvPr>
        </p:nvSpPr>
        <p:spPr>
          <a:xfrm>
            <a:off x="457200" y="1600200"/>
            <a:ext cx="8229600" cy="4643438"/>
          </a:xfrm>
        </p:spPr>
        <p:txBody>
          <a:bodyPr/>
          <a:lstStyle/>
          <a:p>
            <a:pPr>
              <a:buFont typeface="+mj-lt"/>
              <a:buAutoNum type="arabicPeriod"/>
            </a:pPr>
            <a:r>
              <a:rPr lang="it-IT" sz="2400" dirty="0">
                <a:effectLst/>
              </a:rPr>
              <a:t> </a:t>
            </a:r>
            <a:r>
              <a:rPr lang="en-US" sz="2400" b="1" dirty="0">
                <a:solidFill>
                  <a:srgbClr val="FF0000"/>
                </a:solidFill>
              </a:rPr>
              <a:t>Residual value of the contract</a:t>
            </a:r>
            <a:r>
              <a:rPr lang="en-US" sz="2400" dirty="0">
                <a:solidFill>
                  <a:srgbClr val="FF0000"/>
                </a:solidFill>
              </a:rPr>
              <a:t> </a:t>
            </a:r>
            <a:r>
              <a:rPr lang="en-US" sz="2400" dirty="0"/>
              <a:t>(i.e. "damages")</a:t>
            </a:r>
          </a:p>
          <a:p>
            <a:pPr>
              <a:buFont typeface="+mj-lt"/>
              <a:buAutoNum type="arabicPeriod"/>
            </a:pPr>
            <a:r>
              <a:rPr lang="en-US" sz="2400" b="1" dirty="0">
                <a:solidFill>
                  <a:srgbClr val="FF0000"/>
                </a:solidFill>
              </a:rPr>
              <a:t>If mitigation because </a:t>
            </a:r>
            <a:r>
              <a:rPr lang="en-US" sz="2400" b="1" dirty="0"/>
              <a:t>of a new contract:</a:t>
            </a:r>
            <a:r>
              <a:rPr lang="en-US" sz="2400" dirty="0"/>
              <a:t> residual value of contract </a:t>
            </a:r>
            <a:r>
              <a:rPr lang="en-US" sz="2400" i="1" dirty="0"/>
              <a:t>minus</a:t>
            </a:r>
            <a:r>
              <a:rPr lang="en-US" sz="2400" dirty="0"/>
              <a:t> new contract</a:t>
            </a:r>
          </a:p>
          <a:p>
            <a:pPr>
              <a:buFont typeface="+mj-lt"/>
              <a:buAutoNum type="arabicPeriod"/>
            </a:pPr>
            <a:r>
              <a:rPr lang="en-US" sz="2400" b="1" dirty="0"/>
              <a:t>If termination due to </a:t>
            </a:r>
            <a:r>
              <a:rPr lang="en-US" sz="2400" b="1" dirty="0">
                <a:solidFill>
                  <a:srgbClr val="FF0000"/>
                </a:solidFill>
              </a:rPr>
              <a:t>overdue payables</a:t>
            </a:r>
            <a:r>
              <a:rPr lang="en-US" sz="2400" b="1" dirty="0"/>
              <a:t>: </a:t>
            </a:r>
            <a:r>
              <a:rPr lang="en-US" sz="2400" dirty="0"/>
              <a:t>additional </a:t>
            </a:r>
            <a:r>
              <a:rPr lang="en-US" sz="2400" dirty="0">
                <a:solidFill>
                  <a:srgbClr val="FF0000"/>
                </a:solidFill>
              </a:rPr>
              <a:t>compensation of 3 salaries </a:t>
            </a:r>
            <a:r>
              <a:rPr lang="en-US" sz="2400" dirty="0"/>
              <a:t>can be awarded</a:t>
            </a:r>
          </a:p>
          <a:p>
            <a:pPr>
              <a:buFont typeface="+mj-lt"/>
              <a:buAutoNum type="arabicPeriod"/>
            </a:pPr>
            <a:r>
              <a:rPr lang="en-US" sz="2400" b="1" dirty="0"/>
              <a:t>If “</a:t>
            </a:r>
            <a:r>
              <a:rPr lang="en-US" sz="2400" b="1" dirty="0">
                <a:solidFill>
                  <a:srgbClr val="FF0000"/>
                </a:solidFill>
              </a:rPr>
              <a:t>egregious circumstances</a:t>
            </a:r>
            <a:r>
              <a:rPr lang="en-US" sz="2400" b="1" dirty="0"/>
              <a:t>”: </a:t>
            </a:r>
            <a:r>
              <a:rPr lang="en-US" sz="2400" dirty="0"/>
              <a:t>additional compensation can be up to 6 monthly salaries</a:t>
            </a:r>
          </a:p>
          <a:p>
            <a:pPr>
              <a:buFont typeface="+mj-lt"/>
              <a:buAutoNum type="arabicPeriod"/>
            </a:pPr>
            <a:r>
              <a:rPr lang="en-US" sz="2400" b="1" dirty="0"/>
              <a:t>Compensation can never exceed the residual value of the contract</a:t>
            </a:r>
            <a:endParaRPr lang="it-IT" sz="2400" b="1" dirty="0"/>
          </a:p>
          <a:p>
            <a:pPr marL="0" indent="0" eaLnBrk="1" hangingPunct="1">
              <a:buNone/>
              <a:defRPr/>
            </a:pPr>
            <a:endParaRPr lang="it-IT" sz="2400" dirty="0">
              <a:effectLst/>
            </a:endParaRPr>
          </a:p>
          <a:p>
            <a:pPr marL="0" indent="0" eaLnBrk="1" hangingPunct="1">
              <a:buFont typeface="Wingdings" pitchFamily="2" charset="2"/>
              <a:buNone/>
              <a:defRPr/>
            </a:pPr>
            <a:endParaRPr lang="en-GB" altLang="en-US" sz="2800" dirty="0"/>
          </a:p>
        </p:txBody>
      </p:sp>
    </p:spTree>
    <p:extLst>
      <p:ext uri="{BB962C8B-B14F-4D97-AF65-F5344CB8AC3E}">
        <p14:creationId xmlns:p14="http://schemas.microsoft.com/office/powerpoint/2010/main" val="40701459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32D2E-E0BD-4891-883C-8211520429CF}"/>
              </a:ext>
            </a:extLst>
          </p:cNvPr>
          <p:cNvSpPr txBox="1">
            <a:spLocks noGrp="1"/>
          </p:cNvSpPr>
          <p:nvPr>
            <p:ph type="title"/>
          </p:nvPr>
        </p:nvSpPr>
        <p:spPr>
          <a:xfrm>
            <a:off x="457200" y="620688"/>
            <a:ext cx="8229600" cy="800124"/>
          </a:xfrm>
        </p:spPr>
        <p:txBody>
          <a:bodyPr/>
          <a:lstStyle/>
          <a:p>
            <a:pPr lvl="0"/>
            <a:r>
              <a:rPr lang="en-GB" dirty="0"/>
              <a:t>Example</a:t>
            </a:r>
            <a:br>
              <a:rPr lang="en-GB" dirty="0"/>
            </a:br>
            <a:r>
              <a:rPr lang="en-GB" dirty="0"/>
              <a:t>Residual value / mitigation </a:t>
            </a:r>
            <a:br>
              <a:rPr lang="en-GB" dirty="0"/>
            </a:br>
            <a:endParaRPr lang="en-GB" dirty="0"/>
          </a:p>
        </p:txBody>
      </p:sp>
      <p:sp>
        <p:nvSpPr>
          <p:cNvPr id="3" name="Content Placeholder 2">
            <a:extLst>
              <a:ext uri="{FF2B5EF4-FFF2-40B4-BE49-F238E27FC236}">
                <a16:creationId xmlns:a16="http://schemas.microsoft.com/office/drawing/2014/main" id="{956757D5-9185-4116-A25A-918FE59715C6}"/>
              </a:ext>
            </a:extLst>
          </p:cNvPr>
          <p:cNvSpPr txBox="1">
            <a:spLocks noGrp="1"/>
          </p:cNvSpPr>
          <p:nvPr>
            <p:ph idx="1"/>
          </p:nvPr>
        </p:nvSpPr>
        <p:spPr>
          <a:xfrm>
            <a:off x="628652" y="1700808"/>
            <a:ext cx="7183913" cy="3789165"/>
          </a:xfrm>
        </p:spPr>
        <p:txBody>
          <a:bodyPr/>
          <a:lstStyle/>
          <a:p>
            <a:pPr marL="0" indent="0" algn="just">
              <a:spcAft>
                <a:spcPts val="750"/>
              </a:spcAft>
              <a:buNone/>
            </a:pPr>
            <a:r>
              <a:rPr lang="en-GB" sz="1600" dirty="0"/>
              <a:t>Employment contract, valid as from </a:t>
            </a:r>
            <a:r>
              <a:rPr lang="en-GB" sz="1600" b="1" dirty="0"/>
              <a:t>1 October 2023 </a:t>
            </a:r>
            <a:r>
              <a:rPr lang="en-GB" sz="1600" dirty="0"/>
              <a:t>until </a:t>
            </a:r>
            <a:r>
              <a:rPr lang="en-GB" sz="1600" b="1" dirty="0"/>
              <a:t>31 December 2024</a:t>
            </a:r>
            <a:r>
              <a:rPr lang="en-GB" sz="1600" dirty="0"/>
              <a:t>, whereby the player is entitled to a </a:t>
            </a:r>
            <a:r>
              <a:rPr lang="en-GB" sz="1600" b="1" dirty="0"/>
              <a:t>monthly salary of EUR 1,000. </a:t>
            </a:r>
            <a:r>
              <a:rPr lang="en-GB" sz="1600" dirty="0"/>
              <a:t> </a:t>
            </a:r>
          </a:p>
          <a:p>
            <a:pPr marL="0" indent="0" algn="just">
              <a:spcAft>
                <a:spcPts val="750"/>
              </a:spcAft>
              <a:buNone/>
            </a:pPr>
            <a:r>
              <a:rPr lang="en-GB" sz="1600" dirty="0"/>
              <a:t>The Player terminated the contract  with just cause on </a:t>
            </a:r>
            <a:r>
              <a:rPr lang="en-GB" sz="1600" b="1" dirty="0"/>
              <a:t>31 January 2024</a:t>
            </a:r>
            <a:r>
              <a:rPr lang="en-GB" sz="1600" dirty="0"/>
              <a:t>.</a:t>
            </a:r>
          </a:p>
          <a:p>
            <a:pPr lvl="0" algn="just"/>
            <a:r>
              <a:rPr lang="en-GB" sz="1600" dirty="0"/>
              <a:t>Residual value:  </a:t>
            </a:r>
            <a:r>
              <a:rPr lang="en-GB" sz="1600" b="1" dirty="0"/>
              <a:t>1 February </a:t>
            </a:r>
            <a:r>
              <a:rPr lang="en-GB" sz="1600" dirty="0"/>
              <a:t>– </a:t>
            </a:r>
            <a:r>
              <a:rPr lang="en-GB" sz="1600" b="1" dirty="0"/>
              <a:t>31 December 2024 </a:t>
            </a:r>
            <a:r>
              <a:rPr lang="en-GB" sz="1600" dirty="0"/>
              <a:t>(EUR 11,000);</a:t>
            </a:r>
          </a:p>
          <a:p>
            <a:pPr lvl="0" algn="just"/>
            <a:r>
              <a:rPr lang="en-GB" sz="1600" dirty="0"/>
              <a:t>Player signs new contract on </a:t>
            </a:r>
            <a:r>
              <a:rPr lang="en-GB" sz="1600" b="1" dirty="0"/>
              <a:t>1 March 2024</a:t>
            </a:r>
            <a:r>
              <a:rPr lang="en-GB" sz="1600" dirty="0"/>
              <a:t>, valid until </a:t>
            </a:r>
            <a:r>
              <a:rPr lang="en-GB" sz="1600" b="1" dirty="0"/>
              <a:t>31 December 2024 </a:t>
            </a:r>
            <a:r>
              <a:rPr lang="en-GB" sz="1600" dirty="0"/>
              <a:t>(new salary EUR 500)</a:t>
            </a:r>
          </a:p>
          <a:p>
            <a:pPr marL="0" indent="0">
              <a:spcAft>
                <a:spcPts val="750"/>
              </a:spcAft>
              <a:buNone/>
            </a:pPr>
            <a:endParaRPr lang="en-GB" b="1" dirty="0"/>
          </a:p>
        </p:txBody>
      </p:sp>
      <p:pic>
        <p:nvPicPr>
          <p:cNvPr id="4" name="Picture 5">
            <a:extLst>
              <a:ext uri="{FF2B5EF4-FFF2-40B4-BE49-F238E27FC236}">
                <a16:creationId xmlns:a16="http://schemas.microsoft.com/office/drawing/2014/main" id="{988206D8-2F03-4E14-9ECD-F44DAEA7BCA8}"/>
              </a:ext>
            </a:extLst>
          </p:cNvPr>
          <p:cNvPicPr>
            <a:picLocks noChangeAspect="1"/>
          </p:cNvPicPr>
          <p:nvPr/>
        </p:nvPicPr>
        <p:blipFill>
          <a:blip r:embed="rId3"/>
          <a:stretch>
            <a:fillRect/>
          </a:stretch>
        </p:blipFill>
        <p:spPr>
          <a:xfrm>
            <a:off x="571505" y="3645024"/>
            <a:ext cx="7943847" cy="1581039"/>
          </a:xfrm>
          <a:prstGeom prst="rect">
            <a:avLst/>
          </a:prstGeom>
          <a:noFill/>
          <a:ln cap="flat">
            <a:noFill/>
          </a:ln>
        </p:spPr>
      </p:pic>
    </p:spTree>
    <p:extLst>
      <p:ext uri="{BB962C8B-B14F-4D97-AF65-F5344CB8AC3E}">
        <p14:creationId xmlns:p14="http://schemas.microsoft.com/office/powerpoint/2010/main" val="14144027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7" descr="monti">
            <a:extLst>
              <a:ext uri="{FF2B5EF4-FFF2-40B4-BE49-F238E27FC236}">
                <a16:creationId xmlns:a16="http://schemas.microsoft.com/office/drawing/2014/main" id="{952171BF-FB94-FE38-5221-439E33192BB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3267" r="22937" b="2"/>
          <a:stretch/>
        </p:blipFill>
        <p:spPr>
          <a:xfrm>
            <a:off x="6248968" y="849646"/>
            <a:ext cx="2895032" cy="25930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2" name="Rectangle 2">
            <a:extLst>
              <a:ext uri="{FF2B5EF4-FFF2-40B4-BE49-F238E27FC236}">
                <a16:creationId xmlns:a16="http://schemas.microsoft.com/office/drawing/2014/main" id="{DBDBC340-44D9-5A4D-A220-1A9CF63CA83C}"/>
              </a:ext>
            </a:extLst>
          </p:cNvPr>
          <p:cNvSpPr>
            <a:spLocks noGrp="1" noChangeArrowheads="1"/>
          </p:cNvSpPr>
          <p:nvPr>
            <p:ph type="title"/>
          </p:nvPr>
        </p:nvSpPr>
        <p:spPr>
          <a:xfrm>
            <a:off x="473299" y="1200151"/>
            <a:ext cx="1218381" cy="2691653"/>
          </a:xfrm>
        </p:spPr>
        <p:txBody>
          <a:bodyPr vert="horz" wrap="square" lIns="68580" tIns="34290" rIns="68580" bIns="34290" numCol="1" rtlCol="0" anchor="b" anchorCtr="0" compatLnSpc="1">
            <a:prstTxWarp prst="textNoShape">
              <a:avLst/>
            </a:prstTxWarp>
            <a:normAutofit/>
          </a:bodyPr>
          <a:lstStyle/>
          <a:p>
            <a:pPr algn="l">
              <a:defRPr/>
            </a:pPr>
            <a:r>
              <a:rPr lang="en-US" altLang="fr-FR" sz="3000" dirty="0">
                <a:solidFill>
                  <a:srgbClr val="FFFFFF"/>
                </a:solidFill>
              </a:rPr>
              <a:t>FIFA RSTP 2001</a:t>
            </a:r>
          </a:p>
        </p:txBody>
      </p:sp>
      <p:sp>
        <p:nvSpPr>
          <p:cNvPr id="10243" name="Rectangle 3">
            <a:extLst>
              <a:ext uri="{FF2B5EF4-FFF2-40B4-BE49-F238E27FC236}">
                <a16:creationId xmlns:a16="http://schemas.microsoft.com/office/drawing/2014/main" id="{A4ECE5D8-1A78-4145-9DC0-4E54D576D1B7}"/>
              </a:ext>
            </a:extLst>
          </p:cNvPr>
          <p:cNvSpPr>
            <a:spLocks noGrp="1" noChangeArrowheads="1"/>
          </p:cNvSpPr>
          <p:nvPr>
            <p:ph type="body" sz="half" idx="1"/>
          </p:nvPr>
        </p:nvSpPr>
        <p:spPr>
          <a:xfrm>
            <a:off x="1691680" y="548680"/>
            <a:ext cx="4464497" cy="5976663"/>
          </a:xfrm>
        </p:spPr>
        <p:txBody>
          <a:bodyPr vert="horz" wrap="square" lIns="68580" tIns="34290" rIns="68580" bIns="34290" numCol="1" rtlCol="0" anchor="ctr" anchorCtr="0" compatLnSpc="1">
            <a:prstTxWarp prst="textNoShape">
              <a:avLst/>
            </a:prstTxWarp>
            <a:normAutofit/>
          </a:bodyPr>
          <a:lstStyle/>
          <a:p>
            <a:pPr>
              <a:defRPr/>
            </a:pPr>
            <a:r>
              <a:rPr lang="en-US" altLang="fr-FR" dirty="0"/>
              <a:t>«Gentlemen’s  Agreement » </a:t>
            </a:r>
          </a:p>
          <a:p>
            <a:pPr marL="342900" lvl="1" indent="0">
              <a:buNone/>
              <a:defRPr/>
            </a:pPr>
            <a:r>
              <a:rPr lang="en-US" altLang="fr-FR" sz="2100" dirty="0"/>
              <a:t>2001 Main Principles :</a:t>
            </a:r>
          </a:p>
          <a:p>
            <a:pPr lvl="2">
              <a:defRPr/>
            </a:pPr>
            <a:r>
              <a:rPr lang="en-US" altLang="fr-FR" sz="2100" dirty="0"/>
              <a:t>Contractual stability</a:t>
            </a:r>
          </a:p>
          <a:p>
            <a:pPr lvl="2">
              <a:defRPr/>
            </a:pPr>
            <a:r>
              <a:rPr lang="en-US" altLang="fr-FR" sz="2100" dirty="0"/>
              <a:t>economic and sporting sanctions, </a:t>
            </a:r>
          </a:p>
          <a:p>
            <a:pPr lvl="2">
              <a:defRPr/>
            </a:pPr>
            <a:r>
              <a:rPr lang="en-US" altLang="fr-FR" sz="2100" dirty="0"/>
              <a:t>ITC and joint liability</a:t>
            </a:r>
          </a:p>
          <a:p>
            <a:pPr lvl="2">
              <a:defRPr/>
            </a:pPr>
            <a:r>
              <a:rPr lang="en-US" altLang="fr-FR" sz="2100" dirty="0"/>
              <a:t>Training compensation </a:t>
            </a:r>
          </a:p>
          <a:p>
            <a:pPr lvl="2">
              <a:defRPr/>
            </a:pPr>
            <a:r>
              <a:rPr lang="en-US" altLang="fr-FR" sz="2100" dirty="0"/>
              <a:t>Solidarity mechanism</a:t>
            </a:r>
          </a:p>
          <a:p>
            <a:pPr lvl="2">
              <a:defRPr/>
            </a:pPr>
            <a:r>
              <a:rPr lang="en-US" altLang="fr-FR" sz="2100" dirty="0"/>
              <a:t>Protection of minors</a:t>
            </a:r>
          </a:p>
          <a:p>
            <a:pPr lvl="2">
              <a:defRPr/>
            </a:pPr>
            <a:r>
              <a:rPr lang="en-US" altLang="fr-FR" sz="2100" dirty="0"/>
              <a:t>Dispute resolution system</a:t>
            </a:r>
          </a:p>
          <a:p>
            <a:pPr lvl="2">
              <a:defRPr/>
            </a:pPr>
            <a:r>
              <a:rPr lang="en-US" altLang="fr-FR" sz="2100" dirty="0"/>
              <a:t>Freedom to submit disputes to ordinary courts</a:t>
            </a:r>
          </a:p>
          <a:p>
            <a:pPr lvl="1">
              <a:defRPr/>
            </a:pPr>
            <a:endParaRPr lang="en-US" altLang="fr-FR" sz="1275" dirty="0"/>
          </a:p>
        </p:txBody>
      </p:sp>
      <p:pic>
        <p:nvPicPr>
          <p:cNvPr id="2" name="Picture 1">
            <a:extLst>
              <a:ext uri="{FF2B5EF4-FFF2-40B4-BE49-F238E27FC236}">
                <a16:creationId xmlns:a16="http://schemas.microsoft.com/office/drawing/2014/main" id="{940DDFD7-0025-4C01-B831-67387CB38ADE}"/>
              </a:ext>
            </a:extLst>
          </p:cNvPr>
          <p:cNvPicPr>
            <a:picLocks noChangeAspect="1"/>
          </p:cNvPicPr>
          <p:nvPr/>
        </p:nvPicPr>
        <p:blipFill>
          <a:blip r:embed="rId4"/>
          <a:srcRect t="26798" r="-1" b="13543"/>
          <a:stretch/>
        </p:blipFill>
        <p:spPr>
          <a:xfrm>
            <a:off x="6248968" y="3422923"/>
            <a:ext cx="2895032" cy="2577827"/>
          </a:xfrm>
          <a:prstGeom prst="rect">
            <a:avLst/>
          </a:prstGeom>
        </p:spPr>
      </p:pic>
      <p:sp>
        <p:nvSpPr>
          <p:cNvPr id="7" name="Slide Number Placeholder 6">
            <a:extLst>
              <a:ext uri="{FF2B5EF4-FFF2-40B4-BE49-F238E27FC236}">
                <a16:creationId xmlns:a16="http://schemas.microsoft.com/office/drawing/2014/main" id="{0BC135E9-1FEA-9C47-98A7-D121CE3C27EB}"/>
              </a:ext>
            </a:extLst>
          </p:cNvPr>
          <p:cNvSpPr>
            <a:spLocks noGrp="1"/>
          </p:cNvSpPr>
          <p:nvPr>
            <p:ph type="sldNum" sz="quarter" idx="12"/>
          </p:nvPr>
        </p:nvSpPr>
        <p:spPr>
          <a:xfrm>
            <a:off x="8778240" y="5698998"/>
            <a:ext cx="336042" cy="273844"/>
          </a:xfrm>
        </p:spPr>
        <p:txBody>
          <a:bodyPr vert="horz" wrap="square" lIns="68580" tIns="34290" rIns="68580" bIns="34290" numCol="1" rtlCol="0" anchor="ctr" anchorCtr="0" compatLnSpc="1">
            <a:prstTxWarp prst="textNoShape">
              <a:avLst/>
            </a:prstTxWarp>
            <a:normAutofit/>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450"/>
              </a:spcAft>
            </a:pPr>
            <a:fld id="{D2B57864-D1AA-BF45-ACD8-9F513D160675}" type="slidenum">
              <a:rPr lang="en-US" altLang="fr-FR" sz="825">
                <a:solidFill>
                  <a:srgbClr val="FFFFFF"/>
                </a:solidFill>
                <a:latin typeface="+mn-lt"/>
                <a:ea typeface="+mn-ea"/>
              </a:rPr>
              <a:pPr>
                <a:spcAft>
                  <a:spcPts val="450"/>
                </a:spcAft>
              </a:pPr>
              <a:t>2</a:t>
            </a:fld>
            <a:endParaRPr lang="en-US" altLang="fr-FR" sz="825">
              <a:solidFill>
                <a:srgbClr val="FFFFFF"/>
              </a:solidFill>
              <a:latin typeface="+mn-lt"/>
              <a:ea typeface="+mn-ea"/>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B2BFCFC-3754-1F41-A386-84FEC2AD1032}"/>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FA895E1-3E01-48A3-B623-845DD6F85739}" type="slidenum">
              <a:rPr lang="en-GB" altLang="en-US"/>
              <a:pPr/>
              <a:t>20</a:t>
            </a:fld>
            <a:endParaRPr lang="en-GB" altLang="en-US"/>
          </a:p>
        </p:txBody>
      </p:sp>
      <p:sp>
        <p:nvSpPr>
          <p:cNvPr id="18434" name="Rectangle 2">
            <a:extLst>
              <a:ext uri="{FF2B5EF4-FFF2-40B4-BE49-F238E27FC236}">
                <a16:creationId xmlns:a16="http://schemas.microsoft.com/office/drawing/2014/main" id="{98C8DAEF-24EB-BA48-BA14-E31BF191A4CB}"/>
              </a:ext>
            </a:extLst>
          </p:cNvPr>
          <p:cNvSpPr>
            <a:spLocks noGrp="1" noChangeArrowheads="1"/>
          </p:cNvSpPr>
          <p:nvPr>
            <p:ph type="title"/>
          </p:nvPr>
        </p:nvSpPr>
        <p:spPr/>
        <p:txBody>
          <a:bodyPr/>
          <a:lstStyle/>
          <a:p>
            <a:pPr eaLnBrk="1" hangingPunct="1">
              <a:defRPr/>
            </a:pPr>
            <a:br>
              <a:rPr lang="en-GB" altLang="en-US" sz="4000" dirty="0"/>
            </a:br>
            <a:r>
              <a:rPr lang="en-GB" altLang="en-US" sz="4000" dirty="0"/>
              <a:t>DRC COMPENSATION TO THE </a:t>
            </a:r>
            <a:r>
              <a:rPr lang="en-GB" altLang="en-US" sz="4000" dirty="0">
                <a:solidFill>
                  <a:srgbClr val="00B050"/>
                </a:solidFill>
              </a:rPr>
              <a:t>CLUB</a:t>
            </a:r>
            <a:br>
              <a:rPr lang="en-GB" altLang="en-US" sz="4000" dirty="0"/>
            </a:br>
            <a:endParaRPr lang="en-GB" altLang="en-US" sz="4000" dirty="0"/>
          </a:p>
        </p:txBody>
      </p:sp>
      <p:sp>
        <p:nvSpPr>
          <p:cNvPr id="18435" name="Rectangle 3">
            <a:extLst>
              <a:ext uri="{FF2B5EF4-FFF2-40B4-BE49-F238E27FC236}">
                <a16:creationId xmlns:a16="http://schemas.microsoft.com/office/drawing/2014/main" id="{BEB4B746-CC9D-2A4E-8EF2-F74CBB35C760}"/>
              </a:ext>
            </a:extLst>
          </p:cNvPr>
          <p:cNvSpPr>
            <a:spLocks noGrp="1" noChangeArrowheads="1"/>
          </p:cNvSpPr>
          <p:nvPr>
            <p:ph type="body" idx="1"/>
          </p:nvPr>
        </p:nvSpPr>
        <p:spPr>
          <a:xfrm>
            <a:off x="457200" y="1600200"/>
            <a:ext cx="8229600" cy="4643438"/>
          </a:xfrm>
        </p:spPr>
        <p:txBody>
          <a:bodyPr/>
          <a:lstStyle/>
          <a:p>
            <a:pPr marL="0" indent="0">
              <a:buNone/>
            </a:pPr>
            <a:r>
              <a:rPr lang="it-IT" sz="2400" b="1" dirty="0" err="1">
                <a:effectLst/>
              </a:rPr>
              <a:t>Average</a:t>
            </a:r>
            <a:r>
              <a:rPr lang="it-IT" sz="2400" b="1" dirty="0">
                <a:effectLst/>
              </a:rPr>
              <a:t> </a:t>
            </a:r>
            <a:r>
              <a:rPr lang="it-IT" sz="2400" b="1" dirty="0" err="1">
                <a:effectLst/>
              </a:rPr>
              <a:t>between</a:t>
            </a:r>
            <a:r>
              <a:rPr lang="it-IT" sz="2400" b="1" dirty="0">
                <a:effectLst/>
              </a:rPr>
              <a:t> new and </a:t>
            </a:r>
            <a:r>
              <a:rPr lang="it-IT" sz="2400" b="1" dirty="0" err="1">
                <a:effectLst/>
              </a:rPr>
              <a:t>old</a:t>
            </a:r>
            <a:r>
              <a:rPr lang="it-IT" sz="2400" b="1" dirty="0">
                <a:effectLst/>
              </a:rPr>
              <a:t> </a:t>
            </a:r>
            <a:r>
              <a:rPr lang="it-IT" sz="2400" b="1" dirty="0" err="1">
                <a:effectLst/>
              </a:rPr>
              <a:t>contract</a:t>
            </a:r>
            <a:r>
              <a:rPr lang="it-IT" sz="2400" dirty="0">
                <a:effectLst/>
              </a:rPr>
              <a:t>:</a:t>
            </a:r>
          </a:p>
          <a:p>
            <a:pPr marL="0" indent="0">
              <a:buNone/>
            </a:pPr>
            <a:endParaRPr lang="it-IT" sz="2400" dirty="0">
              <a:effectLst/>
            </a:endParaRPr>
          </a:p>
          <a:p>
            <a:pPr marL="0" indent="0">
              <a:buNone/>
            </a:pPr>
            <a:r>
              <a:rPr lang="en-US" sz="2800" b="1" dirty="0">
                <a:latin typeface="Frutiger LT Com 45 Light" panose="020B0303030504020204" pitchFamily="34" charset="0"/>
              </a:rPr>
              <a:t>  Value of the old contract</a:t>
            </a:r>
          </a:p>
          <a:p>
            <a:pPr marL="461645" lvl="1" indent="-257175">
              <a:lnSpc>
                <a:spcPct val="70000"/>
              </a:lnSpc>
              <a:spcBef>
                <a:spcPts val="750"/>
              </a:spcBef>
            </a:pPr>
            <a:r>
              <a:rPr lang="en-US" sz="2400" dirty="0">
                <a:latin typeface="Frutiger LT Com 45 Light" panose="020B0303030504020204" pitchFamily="34" charset="0"/>
              </a:rPr>
              <a:t>Period between termination and original expiry date of the contract</a:t>
            </a:r>
          </a:p>
          <a:p>
            <a:pPr marL="461645" lvl="1" indent="-257175">
              <a:lnSpc>
                <a:spcPct val="70000"/>
              </a:lnSpc>
              <a:spcBef>
                <a:spcPts val="750"/>
              </a:spcBef>
            </a:pPr>
            <a:endParaRPr lang="en-US" dirty="0">
              <a:solidFill>
                <a:srgbClr val="00B050"/>
              </a:solidFill>
              <a:latin typeface="Frutiger LT Com 45 Light" panose="020B0303030504020204" pitchFamily="34" charset="0"/>
            </a:endParaRPr>
          </a:p>
          <a:p>
            <a:pPr marL="204470" lvl="1" indent="0">
              <a:lnSpc>
                <a:spcPct val="70000"/>
              </a:lnSpc>
              <a:spcBef>
                <a:spcPts val="750"/>
              </a:spcBef>
              <a:buNone/>
            </a:pPr>
            <a:r>
              <a:rPr lang="en-US" b="1" dirty="0">
                <a:latin typeface="Frutiger LT Com 45 Light" panose="020B0303030504020204" pitchFamily="34" charset="0"/>
              </a:rPr>
              <a:t>Value of the new contract</a:t>
            </a:r>
            <a:endParaRPr lang="en-US" dirty="0">
              <a:latin typeface="Frutiger LT Com 45 Light" panose="020B0303030504020204" pitchFamily="34" charset="0"/>
            </a:endParaRPr>
          </a:p>
          <a:p>
            <a:pPr marL="461645" lvl="1" indent="-257175">
              <a:lnSpc>
                <a:spcPct val="70000"/>
              </a:lnSpc>
              <a:spcBef>
                <a:spcPts val="750"/>
              </a:spcBef>
            </a:pPr>
            <a:r>
              <a:rPr lang="en-US" sz="2400" dirty="0">
                <a:latin typeface="Frutiger LT Com 45 Light" panose="020B0303030504020204" pitchFamily="34" charset="0"/>
              </a:rPr>
              <a:t>Period between starting date and original expiry date of the old contract</a:t>
            </a:r>
          </a:p>
          <a:p>
            <a:pPr marL="204470" lvl="1" indent="0">
              <a:lnSpc>
                <a:spcPct val="70000"/>
              </a:lnSpc>
              <a:spcBef>
                <a:spcPts val="750"/>
              </a:spcBef>
              <a:buNone/>
            </a:pPr>
            <a:r>
              <a:rPr lang="en-US" b="1" dirty="0">
                <a:latin typeface="Frutiger LT Com 45 Light" panose="020B0303030504020204" pitchFamily="34" charset="0"/>
              </a:rPr>
              <a:t>Other factors:</a:t>
            </a:r>
          </a:p>
          <a:p>
            <a:pPr marL="461645" lvl="1" indent="-257175">
              <a:lnSpc>
                <a:spcPct val="70000"/>
              </a:lnSpc>
              <a:spcBef>
                <a:spcPts val="750"/>
              </a:spcBef>
            </a:pPr>
            <a:r>
              <a:rPr lang="en-US" sz="2400" dirty="0">
                <a:latin typeface="Frutiger LT Com 45 Light" panose="020B0303030504020204" pitchFamily="34" charset="0"/>
              </a:rPr>
              <a:t>Non </a:t>
            </a:r>
            <a:r>
              <a:rPr lang="en-US" sz="2400" dirty="0" err="1">
                <a:latin typeface="Frutiger LT Com 45 Light" panose="020B0303030504020204" pitchFamily="34" charset="0"/>
              </a:rPr>
              <a:t>amortised</a:t>
            </a:r>
            <a:r>
              <a:rPr lang="en-US" sz="2400" dirty="0">
                <a:latin typeface="Frutiger LT Com 45 Light" panose="020B0303030504020204" pitchFamily="34" charset="0"/>
              </a:rPr>
              <a:t> transfer costs (disputed)</a:t>
            </a:r>
          </a:p>
          <a:p>
            <a:pPr marL="461645" lvl="1" indent="-257175">
              <a:lnSpc>
                <a:spcPct val="70000"/>
              </a:lnSpc>
              <a:spcBef>
                <a:spcPts val="750"/>
              </a:spcBef>
            </a:pPr>
            <a:r>
              <a:rPr lang="en-US" sz="2400" dirty="0">
                <a:latin typeface="Frutiger LT Com 45 Light" panose="020B0303030504020204" pitchFamily="34" charset="0"/>
              </a:rPr>
              <a:t>Directly replacement costs</a:t>
            </a:r>
          </a:p>
          <a:p>
            <a:pPr marL="0" indent="0" eaLnBrk="1" hangingPunct="1">
              <a:buNone/>
              <a:defRPr/>
            </a:pPr>
            <a:endParaRPr lang="it-IT" sz="2400" dirty="0">
              <a:effectLst/>
            </a:endParaRPr>
          </a:p>
          <a:p>
            <a:pPr marL="0" indent="0" eaLnBrk="1" hangingPunct="1">
              <a:buFont typeface="Wingdings" pitchFamily="2" charset="2"/>
              <a:buNone/>
              <a:defRPr/>
            </a:pPr>
            <a:endParaRPr lang="en-GB" altLang="en-US" sz="2800" dirty="0"/>
          </a:p>
        </p:txBody>
      </p:sp>
    </p:spTree>
    <p:extLst>
      <p:ext uri="{BB962C8B-B14F-4D97-AF65-F5344CB8AC3E}">
        <p14:creationId xmlns:p14="http://schemas.microsoft.com/office/powerpoint/2010/main" val="34124416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CD00D34-BB87-E49A-3173-224A193E7A03}"/>
              </a:ext>
            </a:extLst>
          </p:cNvPr>
          <p:cNvSpPr>
            <a:spLocks noGrp="1"/>
          </p:cNvSpPr>
          <p:nvPr>
            <p:ph type="title"/>
          </p:nvPr>
        </p:nvSpPr>
        <p:spPr>
          <a:xfrm>
            <a:off x="630238" y="365126"/>
            <a:ext cx="7886700" cy="823912"/>
          </a:xfrm>
        </p:spPr>
        <p:txBody>
          <a:bodyPr/>
          <a:lstStyle/>
          <a:p>
            <a:r>
              <a:rPr lang="en-BE" sz="3200" dirty="0"/>
              <a:t>CAS: calculation of compensation</a:t>
            </a:r>
          </a:p>
        </p:txBody>
      </p:sp>
      <p:sp>
        <p:nvSpPr>
          <p:cNvPr id="9" name="Text Placeholder 8">
            <a:extLst>
              <a:ext uri="{FF2B5EF4-FFF2-40B4-BE49-F238E27FC236}">
                <a16:creationId xmlns:a16="http://schemas.microsoft.com/office/drawing/2014/main" id="{9D5371B4-CE71-101F-6E66-D8ABBCF93BBA}"/>
              </a:ext>
            </a:extLst>
          </p:cNvPr>
          <p:cNvSpPr>
            <a:spLocks noGrp="1"/>
          </p:cNvSpPr>
          <p:nvPr>
            <p:ph type="body" idx="1"/>
          </p:nvPr>
        </p:nvSpPr>
        <p:spPr>
          <a:xfrm>
            <a:off x="630238" y="908721"/>
            <a:ext cx="3868737" cy="936104"/>
          </a:xfrm>
        </p:spPr>
        <p:txBody>
          <a:bodyPr/>
          <a:lstStyle/>
          <a:p>
            <a:pPr algn="ctr"/>
            <a:r>
              <a:rPr lang="en-BE" dirty="0"/>
              <a:t>WEBSTER case</a:t>
            </a:r>
          </a:p>
        </p:txBody>
      </p:sp>
      <p:sp>
        <p:nvSpPr>
          <p:cNvPr id="10" name="Content Placeholder 9">
            <a:extLst>
              <a:ext uri="{FF2B5EF4-FFF2-40B4-BE49-F238E27FC236}">
                <a16:creationId xmlns:a16="http://schemas.microsoft.com/office/drawing/2014/main" id="{A0EFAB6E-EAAD-02D7-A675-4F60DED1D5DA}"/>
              </a:ext>
            </a:extLst>
          </p:cNvPr>
          <p:cNvSpPr>
            <a:spLocks noGrp="1"/>
          </p:cNvSpPr>
          <p:nvPr>
            <p:ph sz="half" idx="2"/>
          </p:nvPr>
        </p:nvSpPr>
        <p:spPr>
          <a:xfrm>
            <a:off x="630238" y="1898799"/>
            <a:ext cx="3868737" cy="4290864"/>
          </a:xfrm>
        </p:spPr>
        <p:txBody>
          <a:bodyPr/>
          <a:lstStyle/>
          <a:p>
            <a:r>
              <a:rPr lang="en-BE" sz="2400" dirty="0"/>
              <a:t>Remaining part of the contract</a:t>
            </a:r>
          </a:p>
        </p:txBody>
      </p:sp>
      <p:sp>
        <p:nvSpPr>
          <p:cNvPr id="11" name="Text Placeholder 10">
            <a:extLst>
              <a:ext uri="{FF2B5EF4-FFF2-40B4-BE49-F238E27FC236}">
                <a16:creationId xmlns:a16="http://schemas.microsoft.com/office/drawing/2014/main" id="{1D866EF9-CB74-8247-144E-6F50B44D79B5}"/>
              </a:ext>
            </a:extLst>
          </p:cNvPr>
          <p:cNvSpPr>
            <a:spLocks noGrp="1"/>
          </p:cNvSpPr>
          <p:nvPr>
            <p:ph type="body" sz="quarter" idx="3"/>
          </p:nvPr>
        </p:nvSpPr>
        <p:spPr>
          <a:xfrm>
            <a:off x="4629150" y="1052736"/>
            <a:ext cx="3887788" cy="823913"/>
          </a:xfrm>
        </p:spPr>
        <p:txBody>
          <a:bodyPr/>
          <a:lstStyle/>
          <a:p>
            <a:pPr algn="ctr"/>
            <a:r>
              <a:rPr lang="en-BE" dirty="0"/>
              <a:t>MATUZALEM case</a:t>
            </a:r>
          </a:p>
        </p:txBody>
      </p:sp>
      <p:sp>
        <p:nvSpPr>
          <p:cNvPr id="5" name="Date Placeholder 4">
            <a:extLst>
              <a:ext uri="{FF2B5EF4-FFF2-40B4-BE49-F238E27FC236}">
                <a16:creationId xmlns:a16="http://schemas.microsoft.com/office/drawing/2014/main" id="{9FD07EAA-A9E7-A34E-9583-DBC1EBF48C55}"/>
              </a:ext>
            </a:extLst>
          </p:cNvPr>
          <p:cNvSpPr>
            <a:spLocks noGrp="1"/>
          </p:cNvSpPr>
          <p:nvPr>
            <p:ph type="dt" sz="half" idx="10"/>
          </p:nvPr>
        </p:nvSpPr>
        <p:spPr/>
        <p:txBody>
          <a:bodyPr/>
          <a:lstStyle/>
          <a:p>
            <a:pPr>
              <a:defRPr/>
            </a:pPr>
            <a:endParaRPr lang="en-GB" altLang="en-US"/>
          </a:p>
        </p:txBody>
      </p:sp>
      <p:sp>
        <p:nvSpPr>
          <p:cNvPr id="6" name="Slide Number Placeholder 5">
            <a:extLst>
              <a:ext uri="{FF2B5EF4-FFF2-40B4-BE49-F238E27FC236}">
                <a16:creationId xmlns:a16="http://schemas.microsoft.com/office/drawing/2014/main" id="{0B096637-40DE-5C4C-6407-F115BBF70BED}"/>
              </a:ext>
            </a:extLst>
          </p:cNvPr>
          <p:cNvSpPr>
            <a:spLocks noGrp="1"/>
          </p:cNvSpPr>
          <p:nvPr>
            <p:ph type="sldNum" sz="quarter" idx="12"/>
          </p:nvPr>
        </p:nvSpPr>
        <p:spPr/>
        <p:txBody>
          <a:bodyPr/>
          <a:lstStyle/>
          <a:p>
            <a:fld id="{6ED795CE-BA9E-4F46-B50E-1725E62B6282}" type="slidenum">
              <a:rPr lang="en-GB" altLang="en-US" smtClean="0"/>
              <a:pPr/>
              <a:t>21</a:t>
            </a:fld>
            <a:endParaRPr lang="en-GB" altLang="en-US"/>
          </a:p>
        </p:txBody>
      </p:sp>
      <p:pic>
        <p:nvPicPr>
          <p:cNvPr id="7" name="Picture 1">
            <a:extLst>
              <a:ext uri="{FF2B5EF4-FFF2-40B4-BE49-F238E27FC236}">
                <a16:creationId xmlns:a16="http://schemas.microsoft.com/office/drawing/2014/main" id="{D96A84CF-D9E1-93A0-58E0-79AF6694951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3608" y="2852936"/>
            <a:ext cx="2623207" cy="30963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a:extLst>
              <a:ext uri="{FF2B5EF4-FFF2-40B4-BE49-F238E27FC236}">
                <a16:creationId xmlns:a16="http://schemas.microsoft.com/office/drawing/2014/main" id="{E1BB8EFD-4684-4772-677C-F1562C073275}"/>
              </a:ext>
            </a:extLst>
          </p:cNvPr>
          <p:cNvSpPr>
            <a:spLocks noGrp="1"/>
          </p:cNvSpPr>
          <p:nvPr>
            <p:ph sz="quarter" idx="4"/>
          </p:nvPr>
        </p:nvSpPr>
        <p:spPr>
          <a:xfrm>
            <a:off x="4629150" y="1988840"/>
            <a:ext cx="3887788" cy="4200823"/>
          </a:xfrm>
        </p:spPr>
        <p:txBody>
          <a:bodyPr/>
          <a:lstStyle/>
          <a:p>
            <a:r>
              <a:rPr lang="en-BE" sz="2000" dirty="0"/>
              <a:t>Positive Interest</a:t>
            </a:r>
          </a:p>
          <a:p>
            <a:r>
              <a:rPr lang="en-BE" sz="2000" i="1" dirty="0"/>
              <a:t>Restitutio ad integrum</a:t>
            </a:r>
          </a:p>
          <a:p>
            <a:r>
              <a:rPr lang="en-BE" sz="2000" i="1" dirty="0"/>
              <a:t>Tranfer value</a:t>
            </a:r>
          </a:p>
          <a:p>
            <a:r>
              <a:rPr lang="en-BE" sz="2000" i="1" dirty="0"/>
              <a:t>New remuneration less saved salaries</a:t>
            </a:r>
          </a:p>
          <a:p>
            <a:r>
              <a:rPr lang="en-BE" sz="2000" i="1" dirty="0"/>
              <a:t>Specificity of Sport</a:t>
            </a:r>
            <a:endParaRPr lang="en-BE" i="1" dirty="0"/>
          </a:p>
          <a:p>
            <a:endParaRPr lang="en-BE" dirty="0"/>
          </a:p>
        </p:txBody>
      </p:sp>
      <p:sp>
        <p:nvSpPr>
          <p:cNvPr id="15" name="Content Placeholder 11">
            <a:extLst>
              <a:ext uri="{FF2B5EF4-FFF2-40B4-BE49-F238E27FC236}">
                <a16:creationId xmlns:a16="http://schemas.microsoft.com/office/drawing/2014/main" id="{99B263EA-880E-7424-1B8D-7FC4B310E890}"/>
              </a:ext>
            </a:extLst>
          </p:cNvPr>
          <p:cNvSpPr txBox="1">
            <a:spLocks/>
          </p:cNvSpPr>
          <p:nvPr/>
        </p:nvSpPr>
        <p:spPr bwMode="auto">
          <a:xfrm>
            <a:off x="4809127" y="4077072"/>
            <a:ext cx="3795321" cy="2166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90000"/>
              <a:buFont typeface="Wingdings" pitchFamily="2" charset="2"/>
              <a:buBlip>
                <a:blip r:embed="rId3"/>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4"/>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5"/>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endParaRPr lang="en-BE" sz="2400" i="1" dirty="0"/>
          </a:p>
        </p:txBody>
      </p:sp>
      <p:pic>
        <p:nvPicPr>
          <p:cNvPr id="16" name="Picture 4" descr="Digger + Zaragoza | Sport | The Guardian">
            <a:extLst>
              <a:ext uri="{FF2B5EF4-FFF2-40B4-BE49-F238E27FC236}">
                <a16:creationId xmlns:a16="http://schemas.microsoft.com/office/drawing/2014/main" id="{BCB01428-1356-D873-8D30-D138BB9AF6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5560" y="4240442"/>
            <a:ext cx="4177493" cy="1594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558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5A93-AC23-8B43-B44E-6F646BD81991}"/>
              </a:ext>
            </a:extLst>
          </p:cNvPr>
          <p:cNvSpPr>
            <a:spLocks noGrp="1"/>
          </p:cNvSpPr>
          <p:nvPr>
            <p:ph type="title"/>
          </p:nvPr>
        </p:nvSpPr>
        <p:spPr>
          <a:xfrm>
            <a:off x="852322" y="839286"/>
            <a:ext cx="5605629" cy="994172"/>
          </a:xfrm>
        </p:spPr>
        <p:txBody>
          <a:bodyPr>
            <a:normAutofit/>
          </a:bodyPr>
          <a:lstStyle/>
          <a:p>
            <a:pPr eaLnBrk="1" hangingPunct="1">
              <a:lnSpc>
                <a:spcPct val="90000"/>
              </a:lnSpc>
              <a:defRPr/>
            </a:pPr>
            <a:r>
              <a:rPr lang="en-US" sz="3100"/>
              <a:t>“PROTECTED PERIOD” </a:t>
            </a:r>
            <a:br>
              <a:rPr lang="en-US" sz="3100"/>
            </a:br>
            <a:endParaRPr lang="en-US" sz="3100">
              <a:highlight>
                <a:srgbClr val="FF0000"/>
              </a:highlight>
            </a:endParaRPr>
          </a:p>
        </p:txBody>
      </p:sp>
      <p:sp>
        <p:nvSpPr>
          <p:cNvPr id="3" name="Content Placeholder 2">
            <a:extLst>
              <a:ext uri="{FF2B5EF4-FFF2-40B4-BE49-F238E27FC236}">
                <a16:creationId xmlns:a16="http://schemas.microsoft.com/office/drawing/2014/main" id="{3D44B1FE-20FC-CA4B-B3E3-DA4AF08CBC0E}"/>
              </a:ext>
            </a:extLst>
          </p:cNvPr>
          <p:cNvSpPr>
            <a:spLocks noGrp="1"/>
          </p:cNvSpPr>
          <p:nvPr>
            <p:ph idx="1"/>
          </p:nvPr>
        </p:nvSpPr>
        <p:spPr>
          <a:xfrm>
            <a:off x="251521" y="2147568"/>
            <a:ext cx="6109286" cy="3351532"/>
          </a:xfrm>
        </p:spPr>
        <p:txBody>
          <a:bodyPr anchor="ctr">
            <a:normAutofit/>
          </a:bodyPr>
          <a:lstStyle/>
          <a:p>
            <a:pPr lvl="1" eaLnBrk="1" hangingPunct="1">
              <a:defRPr/>
            </a:pPr>
            <a:r>
              <a:rPr lang="en-US" sz="1800" dirty="0"/>
              <a:t>First 3 years or 3 football seasons for </a:t>
            </a:r>
            <a:r>
              <a:rPr lang="en-US" sz="1800" u="sng" dirty="0"/>
              <a:t>under 28</a:t>
            </a:r>
          </a:p>
          <a:p>
            <a:pPr lvl="1" eaLnBrk="1" hangingPunct="1">
              <a:defRPr/>
            </a:pPr>
            <a:r>
              <a:rPr lang="en-US" sz="1800" dirty="0"/>
              <a:t>First 2 years or 2 football seasons for </a:t>
            </a:r>
            <a:r>
              <a:rPr lang="en-US" sz="1800" u="sng" dirty="0"/>
              <a:t>over 28</a:t>
            </a:r>
          </a:p>
          <a:p>
            <a:pPr lvl="1" eaLnBrk="1" hangingPunct="1">
              <a:defRPr/>
            </a:pPr>
            <a:r>
              <a:rPr lang="en-US" sz="1800" u="sng" dirty="0"/>
              <a:t>Renewal of contract  = Renewal of the protected period</a:t>
            </a:r>
          </a:p>
          <a:p>
            <a:pPr lvl="1" eaLnBrk="1" hangingPunct="1">
              <a:defRPr/>
            </a:pPr>
            <a:endParaRPr lang="en-US" sz="1800" u="sng" dirty="0"/>
          </a:p>
          <a:p>
            <a:pPr lvl="1" eaLnBrk="1" hangingPunct="1">
              <a:defRPr/>
            </a:pPr>
            <a:endParaRPr lang="en-US" sz="1800" u="sng" dirty="0"/>
          </a:p>
        </p:txBody>
      </p:sp>
      <p:sp>
        <p:nvSpPr>
          <p:cNvPr id="26633" name="Rectangle 2663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522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lide Number Placeholder 3">
            <a:extLst>
              <a:ext uri="{FF2B5EF4-FFF2-40B4-BE49-F238E27FC236}">
                <a16:creationId xmlns:a16="http://schemas.microsoft.com/office/drawing/2014/main" id="{370B7F90-12B0-9F47-AB9C-DD8749422DA2}"/>
              </a:ext>
            </a:extLst>
          </p:cNvPr>
          <p:cNvSpPr>
            <a:spLocks noGrp="1"/>
          </p:cNvSpPr>
          <p:nvPr>
            <p:ph type="sldNum" sz="quarter" idx="12"/>
          </p:nvPr>
        </p:nvSpPr>
        <p:spPr>
          <a:xfrm>
            <a:off x="7756072" y="5624513"/>
            <a:ext cx="759278" cy="273844"/>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90000"/>
              </a:lnSpc>
              <a:spcAft>
                <a:spcPts val="600"/>
              </a:spcAft>
            </a:pPr>
            <a:fld id="{7689A105-8CE5-4340-BA75-53698A05F457}" type="slidenum">
              <a:rPr lang="en-GB" altLang="en-US">
                <a:solidFill>
                  <a:srgbClr val="FFFFFF"/>
                </a:solidFill>
              </a:rPr>
              <a:pPr>
                <a:lnSpc>
                  <a:spcPct val="90000"/>
                </a:lnSpc>
                <a:spcAft>
                  <a:spcPts val="600"/>
                </a:spcAft>
              </a:pPr>
              <a:t>22</a:t>
            </a:fld>
            <a:endParaRPr lang="en-GB" altLang="en-US">
              <a:solidFill>
                <a:srgbClr val="FFFFFF"/>
              </a:solidFill>
            </a:endParaRPr>
          </a:p>
        </p:txBody>
      </p:sp>
      <p:sp>
        <p:nvSpPr>
          <p:cNvPr id="26635" name="Oval 2663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B53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6628" name="Picture 5" descr="mexes"/>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2" b="15762"/>
          <a:stretch/>
        </p:blipFill>
        <p:spPr bwMode="auto">
          <a:xfrm>
            <a:off x="6598028" y="2461923"/>
            <a:ext cx="1937263" cy="1934153"/>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44B1FE-20FC-CA4B-B3E3-DA4AF08CBC0E}"/>
              </a:ext>
            </a:extLst>
          </p:cNvPr>
          <p:cNvSpPr>
            <a:spLocks noGrp="1"/>
          </p:cNvSpPr>
          <p:nvPr>
            <p:ph idx="1"/>
          </p:nvPr>
        </p:nvSpPr>
        <p:spPr>
          <a:xfrm>
            <a:off x="457200" y="1600200"/>
            <a:ext cx="8229600" cy="4853136"/>
          </a:xfrm>
        </p:spPr>
        <p:txBody>
          <a:bodyPr/>
          <a:lstStyle/>
          <a:p>
            <a:pPr lvl="1" eaLnBrk="1" hangingPunct="1">
              <a:defRPr/>
            </a:pPr>
            <a:r>
              <a:rPr lang="en-US" sz="2000" dirty="0"/>
              <a:t>Sports sanctions (alleged discretionary power): </a:t>
            </a:r>
          </a:p>
          <a:p>
            <a:pPr lvl="1" eaLnBrk="1" hangingPunct="1">
              <a:defRPr/>
            </a:pPr>
            <a:r>
              <a:rPr lang="en-US" sz="2000" dirty="0"/>
              <a:t>For Players: </a:t>
            </a:r>
          </a:p>
          <a:p>
            <a:pPr lvl="2" eaLnBrk="1" hangingPunct="1">
              <a:defRPr/>
            </a:pPr>
            <a:r>
              <a:rPr lang="en-US" sz="2000" dirty="0"/>
              <a:t>   4  - 6 month restriction from playing</a:t>
            </a:r>
          </a:p>
          <a:p>
            <a:pPr lvl="2" eaLnBrk="1" hangingPunct="1">
              <a:defRPr/>
            </a:pPr>
            <a:r>
              <a:rPr lang="en-US" sz="2000" dirty="0"/>
              <a:t>(6 for aggravating circumstance)</a:t>
            </a:r>
          </a:p>
          <a:p>
            <a:pPr lvl="1" eaLnBrk="1" hangingPunct="1">
              <a:defRPr/>
            </a:pPr>
            <a:r>
              <a:rPr lang="en-US" sz="2000" dirty="0"/>
              <a:t>For Clubs:</a:t>
            </a:r>
          </a:p>
          <a:p>
            <a:pPr lvl="2" eaLnBrk="1" hangingPunct="1">
              <a:defRPr/>
            </a:pPr>
            <a:r>
              <a:rPr lang="en-US" sz="2000" dirty="0"/>
              <a:t>Ban on registration of players for two registration periods.</a:t>
            </a:r>
          </a:p>
          <a:p>
            <a:pPr lvl="2" eaLnBrk="1" hangingPunct="1">
              <a:defRPr/>
            </a:pPr>
            <a:r>
              <a:rPr lang="en-US" sz="2000" dirty="0"/>
              <a:t>NO DISCRETION ON THE SEVERITY OF SANCTIONS</a:t>
            </a:r>
          </a:p>
          <a:p>
            <a:pPr lvl="1" eaLnBrk="1" hangingPunct="1">
              <a:defRPr/>
            </a:pPr>
            <a:r>
              <a:rPr lang="en-US" sz="2000" dirty="0"/>
              <a:t>For any person subject to FIFA Statutes and regulations: disciplinary sanctions</a:t>
            </a:r>
          </a:p>
          <a:p>
            <a:pPr lvl="1" eaLnBrk="1" hangingPunct="1">
              <a:defRPr/>
            </a:pPr>
            <a:r>
              <a:rPr lang="en-US" sz="2000" dirty="0"/>
              <a:t>Notification : immediate!</a:t>
            </a:r>
          </a:p>
          <a:p>
            <a:pPr lvl="1" eaLnBrk="1" hangingPunct="1">
              <a:defRPr/>
            </a:pPr>
            <a:r>
              <a:rPr lang="en-US" sz="2000" u="sng" dirty="0"/>
              <a:t>THE “REPEATED” OFFENDERS </a:t>
            </a:r>
            <a:r>
              <a:rPr lang="en-US" sz="2000" dirty="0"/>
              <a:t>( 4 terminations without just causes (no payments) in the last two years</a:t>
            </a:r>
          </a:p>
          <a:p>
            <a:pPr lvl="1" eaLnBrk="1" hangingPunct="1">
              <a:defRPr/>
            </a:pPr>
            <a:r>
              <a:rPr lang="en-US" sz="2000" dirty="0"/>
              <a:t>INDUCEMENT___ UNLESS PROVEN OTHERWISE!</a:t>
            </a:r>
          </a:p>
        </p:txBody>
      </p:sp>
      <p:sp>
        <p:nvSpPr>
          <p:cNvPr id="4" name="Slide Number Placeholder 3">
            <a:extLst>
              <a:ext uri="{FF2B5EF4-FFF2-40B4-BE49-F238E27FC236}">
                <a16:creationId xmlns:a16="http://schemas.microsoft.com/office/drawing/2014/main" id="{370B7F90-12B0-9F47-AB9C-DD8749422DA2}"/>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84BE7B2-D2FF-4C11-9D74-877A0B31E3FA}" type="slidenum">
              <a:rPr lang="en-GB" altLang="en-US"/>
              <a:pPr/>
              <a:t>23</a:t>
            </a:fld>
            <a:endParaRPr lang="en-GB" altLang="en-US"/>
          </a:p>
        </p:txBody>
      </p:sp>
      <p:sp>
        <p:nvSpPr>
          <p:cNvPr id="5" name="Title 4">
            <a:extLst>
              <a:ext uri="{FF2B5EF4-FFF2-40B4-BE49-F238E27FC236}">
                <a16:creationId xmlns:a16="http://schemas.microsoft.com/office/drawing/2014/main" id="{D1BA7314-5EA2-9D6C-E192-CC16FA6E18EF}"/>
              </a:ext>
            </a:extLst>
          </p:cNvPr>
          <p:cNvSpPr>
            <a:spLocks noGrp="1"/>
          </p:cNvSpPr>
          <p:nvPr>
            <p:ph type="title"/>
          </p:nvPr>
        </p:nvSpPr>
        <p:spPr/>
        <p:txBody>
          <a:bodyPr/>
          <a:lstStyle/>
          <a:p>
            <a:r>
              <a:rPr lang="en-BE" dirty="0"/>
              <a:t>Art. 17(4)</a:t>
            </a:r>
            <a:br>
              <a:rPr lang="en-BE" dirty="0"/>
            </a:br>
            <a:r>
              <a:rPr lang="en-BE" dirty="0"/>
              <a:t>Sporting Sanctions</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355" name="Rectangle 573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0E90C1-1EE4-EB47-8D64-7F661E517705}"/>
              </a:ext>
            </a:extLst>
          </p:cNvPr>
          <p:cNvSpPr>
            <a:spLocks noGrp="1"/>
          </p:cNvSpPr>
          <p:nvPr>
            <p:ph type="title"/>
          </p:nvPr>
        </p:nvSpPr>
        <p:spPr>
          <a:xfrm>
            <a:off x="480060" y="325369"/>
            <a:ext cx="3276451" cy="1956841"/>
          </a:xfrm>
        </p:spPr>
        <p:txBody>
          <a:bodyPr anchor="b">
            <a:normAutofit fontScale="90000"/>
          </a:bodyPr>
          <a:lstStyle/>
          <a:p>
            <a:pPr>
              <a:defRPr/>
            </a:pPr>
            <a:r>
              <a:rPr lang="en-US" sz="4700" dirty="0"/>
              <a:t>THE DIARRA CASE</a:t>
            </a:r>
          </a:p>
        </p:txBody>
      </p:sp>
      <p:sp>
        <p:nvSpPr>
          <p:cNvPr id="573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B2C2B6-C8F4-4441-8729-136BCA0B5527}"/>
              </a:ext>
            </a:extLst>
          </p:cNvPr>
          <p:cNvSpPr>
            <a:spLocks noGrp="1"/>
          </p:cNvSpPr>
          <p:nvPr>
            <p:ph idx="1"/>
          </p:nvPr>
        </p:nvSpPr>
        <p:spPr>
          <a:xfrm>
            <a:off x="480060" y="2872899"/>
            <a:ext cx="3182691" cy="3320668"/>
          </a:xfrm>
        </p:spPr>
        <p:txBody>
          <a:bodyPr>
            <a:normAutofit/>
          </a:bodyPr>
          <a:lstStyle/>
          <a:p>
            <a:pPr marL="0" indent="0">
              <a:buFont typeface="Wingdings" pitchFamily="2" charset="2"/>
              <a:buNone/>
              <a:defRPr/>
            </a:pPr>
            <a:r>
              <a:rPr lang="en-US" sz="1900" dirty="0"/>
              <a:t>Judgement of the Court of Justice of 4 October 2024</a:t>
            </a:r>
          </a:p>
          <a:p>
            <a:pPr marL="0" indent="0">
              <a:buFont typeface="Wingdings" pitchFamily="2" charset="2"/>
              <a:buNone/>
              <a:defRPr/>
            </a:pPr>
            <a:r>
              <a:rPr lang="en-US" sz="1900" dirty="0"/>
              <a:t>Case C-650/22</a:t>
            </a:r>
          </a:p>
          <a:p>
            <a:pPr marL="0" indent="0">
              <a:buFont typeface="Wingdings" pitchFamily="2" charset="2"/>
              <a:buNone/>
              <a:defRPr/>
            </a:pPr>
            <a:r>
              <a:rPr lang="en-US" sz="1900" b="1" dirty="0"/>
              <a:t>FIFA v. BZ </a:t>
            </a:r>
          </a:p>
        </p:txBody>
      </p:sp>
      <p:sp>
        <p:nvSpPr>
          <p:cNvPr id="4" name="Date Placeholder 3">
            <a:extLst>
              <a:ext uri="{FF2B5EF4-FFF2-40B4-BE49-F238E27FC236}">
                <a16:creationId xmlns:a16="http://schemas.microsoft.com/office/drawing/2014/main" id="{4D2998A0-6204-7149-BB3D-F0C769E90560}"/>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16/10/2024</a:t>
            </a:fld>
            <a:endParaRPr lang="en-GB" altLang="en-US"/>
          </a:p>
        </p:txBody>
      </p:sp>
      <p:pic>
        <p:nvPicPr>
          <p:cNvPr id="5735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r="1" b="19246"/>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2480548C-9E21-DC4E-8E1E-65084F71A684}"/>
              </a:ext>
            </a:extLst>
          </p:cNvPr>
          <p:cNvSpPr>
            <a:spLocks noGrp="1"/>
          </p:cNvSpPr>
          <p:nvPr>
            <p:ph type="sldNum" sz="quarter" idx="12"/>
          </p:nvPr>
        </p:nvSpPr>
        <p:spPr>
          <a:xfrm>
            <a:off x="7829550" y="6356350"/>
            <a:ext cx="6858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35D8AC1D-6B86-4F5C-A945-BCE1756AE18A}" type="slidenum">
              <a:rPr lang="en-GB" altLang="en-US">
                <a:solidFill>
                  <a:srgbClr val="FFFFFF"/>
                </a:solidFill>
              </a:rPr>
              <a:pPr>
                <a:spcAft>
                  <a:spcPts val="600"/>
                </a:spcAft>
              </a:pPr>
              <a:t>24</a:t>
            </a:fld>
            <a:endParaRPr lang="en-GB" altLang="en-US">
              <a:solidFill>
                <a:srgbClr val="FFFFFF"/>
              </a:solidFill>
            </a:endParaRPr>
          </a:p>
        </p:txBody>
      </p:sp>
    </p:spTree>
    <p:extLst>
      <p:ext uri="{BB962C8B-B14F-4D97-AF65-F5344CB8AC3E}">
        <p14:creationId xmlns:p14="http://schemas.microsoft.com/office/powerpoint/2010/main" val="28100397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Rectangle 5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0E90C1-1EE4-EB47-8D64-7F661E517705}"/>
              </a:ext>
            </a:extLst>
          </p:cNvPr>
          <p:cNvSpPr>
            <a:spLocks noGrp="1"/>
          </p:cNvSpPr>
          <p:nvPr>
            <p:ph type="title"/>
          </p:nvPr>
        </p:nvSpPr>
        <p:spPr>
          <a:xfrm>
            <a:off x="350041" y="586855"/>
            <a:ext cx="2401025" cy="1762025"/>
          </a:xfrm>
        </p:spPr>
        <p:txBody>
          <a:bodyPr anchor="b">
            <a:normAutofit/>
          </a:bodyPr>
          <a:lstStyle/>
          <a:p>
            <a:pPr algn="r">
              <a:defRPr/>
            </a:pPr>
            <a:r>
              <a:rPr lang="en-US" sz="3500" dirty="0">
                <a:solidFill>
                  <a:srgbClr val="FFFFFF"/>
                </a:solidFill>
              </a:rPr>
              <a:t>The DIARRA Case</a:t>
            </a:r>
          </a:p>
        </p:txBody>
      </p:sp>
      <p:sp>
        <p:nvSpPr>
          <p:cNvPr id="4" name="Date Placeholder 3">
            <a:extLst>
              <a:ext uri="{FF2B5EF4-FFF2-40B4-BE49-F238E27FC236}">
                <a16:creationId xmlns:a16="http://schemas.microsoft.com/office/drawing/2014/main" id="{4D2998A0-6204-7149-BB3D-F0C769E90560}"/>
              </a:ext>
            </a:extLst>
          </p:cNvPr>
          <p:cNvSpPr>
            <a:spLocks noGrp="1"/>
          </p:cNvSpPr>
          <p:nvPr>
            <p:ph type="dt" sz="quarter" idx="10"/>
          </p:nvPr>
        </p:nvSpPr>
        <p:spPr>
          <a:xfrm>
            <a:off x="6727698" y="6455664"/>
            <a:ext cx="2057400" cy="365125"/>
          </a:xfrm>
        </p:spPr>
        <p:txBody>
          <a:bodyPr>
            <a:normAutofit/>
          </a:bodyPr>
          <a:lstStyle/>
          <a:p>
            <a:pPr algn="r">
              <a:spcAft>
                <a:spcPts val="600"/>
              </a:spcAft>
              <a:defRPr/>
            </a:pPr>
            <a:fld id="{79777ADD-6FCE-1440-9EAA-7D93C98384BB}" type="datetime1">
              <a:rPr lang="en-GB" altLang="en-US" sz="1000">
                <a:solidFill>
                  <a:schemeClr val="tx1">
                    <a:lumMod val="50000"/>
                    <a:lumOff val="50000"/>
                  </a:schemeClr>
                </a:solidFill>
              </a:rPr>
              <a:pPr algn="r">
                <a:spcAft>
                  <a:spcPts val="600"/>
                </a:spcAft>
                <a:defRPr/>
              </a:pPr>
              <a:t>16/10/2024</a:t>
            </a:fld>
            <a:endParaRPr lang="en-GB" altLang="en-US" sz="100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2480548C-9E21-DC4E-8E1E-65084F71A684}"/>
              </a:ext>
            </a:extLst>
          </p:cNvPr>
          <p:cNvSpPr>
            <a:spLocks noGrp="1"/>
          </p:cNvSpPr>
          <p:nvPr>
            <p:ph type="sldNum" sz="quarter" idx="12"/>
          </p:nvPr>
        </p:nvSpPr>
        <p:spPr>
          <a:xfrm>
            <a:off x="8778240" y="6455664"/>
            <a:ext cx="336042"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C03FD049-058F-434C-9BF5-75796EDE3399}" type="slidenum">
              <a:rPr lang="en-GB" altLang="en-US" sz="1000">
                <a:solidFill>
                  <a:schemeClr val="tx1">
                    <a:lumMod val="50000"/>
                    <a:lumOff val="50000"/>
                  </a:schemeClr>
                </a:solidFill>
              </a:rPr>
              <a:pPr>
                <a:spcAft>
                  <a:spcPts val="600"/>
                </a:spcAft>
              </a:pPr>
              <a:t>25</a:t>
            </a:fld>
            <a:endParaRPr lang="en-GB" altLang="en-US" sz="1000">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40CD6EA7-39EB-14CD-8377-11F27A3642E6}"/>
              </a:ext>
            </a:extLst>
          </p:cNvPr>
          <p:cNvGraphicFramePr>
            <a:graphicFrameLocks noGrp="1"/>
          </p:cNvGraphicFramePr>
          <p:nvPr>
            <p:ph idx="1"/>
            <p:extLst>
              <p:ext uri="{D42A27DB-BD31-4B8C-83A1-F6EECF244321}">
                <p14:modId xmlns:p14="http://schemas.microsoft.com/office/powerpoint/2010/main" val="1807160016"/>
              </p:ext>
            </p:extLst>
          </p:nvPr>
        </p:nvGraphicFramePr>
        <p:xfrm>
          <a:off x="3436295" y="649480"/>
          <a:ext cx="4880121" cy="5546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descr="Foot Européen - Lassana Diarra embarque à bord du Lokomotiv Moscou - Foot 01">
            <a:extLst>
              <a:ext uri="{FF2B5EF4-FFF2-40B4-BE49-F238E27FC236}">
                <a16:creationId xmlns:a16="http://schemas.microsoft.com/office/drawing/2014/main" id="{077F503D-8F38-437A-B288-033687CE33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92" y="3355710"/>
            <a:ext cx="3072968" cy="2667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9155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BEE6-F563-7A09-A265-DD551798EDBF}"/>
              </a:ext>
            </a:extLst>
          </p:cNvPr>
          <p:cNvSpPr>
            <a:spLocks noGrp="1"/>
          </p:cNvSpPr>
          <p:nvPr>
            <p:ph type="title"/>
          </p:nvPr>
        </p:nvSpPr>
        <p:spPr>
          <a:xfrm>
            <a:off x="840699" y="687480"/>
            <a:ext cx="5605629" cy="994172"/>
          </a:xfrm>
        </p:spPr>
        <p:txBody>
          <a:bodyPr>
            <a:normAutofit/>
          </a:bodyPr>
          <a:lstStyle/>
          <a:p>
            <a:pPr>
              <a:lnSpc>
                <a:spcPct val="90000"/>
              </a:lnSpc>
            </a:pPr>
            <a:r>
              <a:rPr lang="en-BE" sz="3000"/>
              <a:t>THE FIFA TRANSFER RULES AT STAKE </a:t>
            </a:r>
          </a:p>
        </p:txBody>
      </p:sp>
      <p:sp>
        <p:nvSpPr>
          <p:cNvPr id="3" name="Content Placeholder 2">
            <a:extLst>
              <a:ext uri="{FF2B5EF4-FFF2-40B4-BE49-F238E27FC236}">
                <a16:creationId xmlns:a16="http://schemas.microsoft.com/office/drawing/2014/main" id="{5F3061F7-64A8-B60D-8AB5-8EEFCE24EEBF}"/>
              </a:ext>
            </a:extLst>
          </p:cNvPr>
          <p:cNvSpPr>
            <a:spLocks noGrp="1"/>
          </p:cNvSpPr>
          <p:nvPr>
            <p:ph idx="1"/>
          </p:nvPr>
        </p:nvSpPr>
        <p:spPr>
          <a:xfrm>
            <a:off x="852321" y="2227943"/>
            <a:ext cx="5033221" cy="3788227"/>
          </a:xfrm>
        </p:spPr>
        <p:txBody>
          <a:bodyPr anchor="ctr">
            <a:normAutofit/>
          </a:bodyPr>
          <a:lstStyle/>
          <a:p>
            <a:r>
              <a:rPr lang="en-BE" sz="2100"/>
              <a:t>Art.17 RSTP (Consequences of breach of contract without “just cause”)</a:t>
            </a:r>
          </a:p>
          <a:p>
            <a:pPr lvl="1"/>
            <a:r>
              <a:rPr lang="en-BE" sz="2100"/>
              <a:t>Art. 17 (1): Compensation and criteria to determine it</a:t>
            </a:r>
          </a:p>
          <a:p>
            <a:pPr lvl="1"/>
            <a:r>
              <a:rPr lang="en-BE" sz="2100"/>
              <a:t>Art. 17(2) J</a:t>
            </a:r>
            <a:r>
              <a:rPr lang="en-GB" sz="2100"/>
              <a:t>o</a:t>
            </a:r>
            <a:r>
              <a:rPr lang="en-BE" sz="2100"/>
              <a:t>int liability player and new club</a:t>
            </a:r>
          </a:p>
          <a:p>
            <a:pPr lvl="1"/>
            <a:r>
              <a:rPr lang="en-BE" sz="2100"/>
              <a:t>Art. 17 (4) Sporting sanctions</a:t>
            </a:r>
          </a:p>
          <a:p>
            <a:pPr lvl="1"/>
            <a:r>
              <a:rPr lang="en-BE" sz="2100"/>
              <a:t>Art. 9 and Art. 8  Annex 3 RSTP</a:t>
            </a:r>
          </a:p>
        </p:txBody>
      </p:sp>
      <p:sp>
        <p:nvSpPr>
          <p:cNvPr id="4" name="Date Placeholder 3">
            <a:extLst>
              <a:ext uri="{FF2B5EF4-FFF2-40B4-BE49-F238E27FC236}">
                <a16:creationId xmlns:a16="http://schemas.microsoft.com/office/drawing/2014/main" id="{025B6B7B-FBB5-AC47-9FD7-611D485C976C}"/>
              </a:ext>
            </a:extLst>
          </p:cNvPr>
          <p:cNvSpPr>
            <a:spLocks noGrp="1"/>
          </p:cNvSpPr>
          <p:nvPr>
            <p:ph type="dt" sz="half" idx="10"/>
          </p:nvPr>
        </p:nvSpPr>
        <p:spPr>
          <a:xfrm>
            <a:off x="4938715" y="6423463"/>
            <a:ext cx="2057400" cy="273844"/>
          </a:xfrm>
        </p:spPr>
        <p:txBody>
          <a:bodyPr>
            <a:normAutofit/>
          </a:bodyPr>
          <a:lstStyle/>
          <a:p>
            <a:pPr algn="r">
              <a:spcAft>
                <a:spcPts val="600"/>
              </a:spcAft>
              <a:defRPr/>
            </a:pPr>
            <a:fld id="{E6943BE6-D5E4-4F8B-A2CB-B479ABCF7EC1}" type="datetime1">
              <a:rPr lang="en-GB" altLang="en-US" sz="920">
                <a:solidFill>
                  <a:schemeClr val="tx1">
                    <a:lumMod val="75000"/>
                    <a:lumOff val="25000"/>
                  </a:schemeClr>
                </a:solidFill>
              </a:rPr>
              <a:pPr algn="r">
                <a:spcAft>
                  <a:spcPts val="600"/>
                </a:spcAft>
                <a:defRPr/>
              </a:pPr>
              <a:t>16/10/2024</a:t>
            </a:fld>
            <a:endParaRPr lang="en-GB" altLang="en-US" sz="920">
              <a:solidFill>
                <a:schemeClr val="tx1">
                  <a:lumMod val="75000"/>
                  <a:lumOff val="25000"/>
                </a:schemeClr>
              </a:solidFill>
            </a:endParaRPr>
          </a:p>
        </p:txBody>
      </p:sp>
      <p:sp>
        <p:nvSpPr>
          <p:cNvPr id="16" name="Rectangle 15">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descr="Judge">
            <a:extLst>
              <a:ext uri="{FF2B5EF4-FFF2-40B4-BE49-F238E27FC236}">
                <a16:creationId xmlns:a16="http://schemas.microsoft.com/office/drawing/2014/main" id="{BB626911-E040-73F6-F51B-D7A6DAC7AD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
        <p:nvSpPr>
          <p:cNvPr id="5" name="Slide Number Placeholder 4">
            <a:extLst>
              <a:ext uri="{FF2B5EF4-FFF2-40B4-BE49-F238E27FC236}">
                <a16:creationId xmlns:a16="http://schemas.microsoft.com/office/drawing/2014/main" id="{1B742DA0-C7C2-1051-A505-0F66052ACD38}"/>
              </a:ext>
            </a:extLst>
          </p:cNvPr>
          <p:cNvSpPr>
            <a:spLocks noGrp="1"/>
          </p:cNvSpPr>
          <p:nvPr>
            <p:ph type="sldNum" sz="quarter" idx="12"/>
          </p:nvPr>
        </p:nvSpPr>
        <p:spPr>
          <a:xfrm>
            <a:off x="7576075" y="6415760"/>
            <a:ext cx="759278" cy="273844"/>
          </a:xfrm>
        </p:spPr>
        <p:txBody>
          <a:bodyPr>
            <a:normAutofit/>
          </a:bodyPr>
          <a:lstStyle/>
          <a:p>
            <a:pPr>
              <a:spcAft>
                <a:spcPts val="600"/>
              </a:spcAft>
            </a:pPr>
            <a:fld id="{71CA4EB5-D191-44E0-BDDD-BE88B9C108A4}" type="slidenum">
              <a:rPr lang="en-GB" altLang="en-US" sz="920">
                <a:solidFill>
                  <a:srgbClr val="FFFFFF"/>
                </a:solidFill>
              </a:rPr>
              <a:pPr>
                <a:spcAft>
                  <a:spcPts val="600"/>
                </a:spcAft>
              </a:pPr>
              <a:t>26</a:t>
            </a:fld>
            <a:endParaRPr lang="en-GB" altLang="en-US" sz="920">
              <a:solidFill>
                <a:srgbClr val="FFFFFF"/>
              </a:solidFill>
            </a:endParaRPr>
          </a:p>
        </p:txBody>
      </p:sp>
    </p:spTree>
    <p:extLst>
      <p:ext uri="{BB962C8B-B14F-4D97-AF65-F5344CB8AC3E}">
        <p14:creationId xmlns:p14="http://schemas.microsoft.com/office/powerpoint/2010/main" val="9380703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52775-E4BB-70E3-BF20-3AF0DC239440}"/>
              </a:ext>
            </a:extLst>
          </p:cNvPr>
          <p:cNvSpPr>
            <a:spLocks noGrp="1"/>
          </p:cNvSpPr>
          <p:nvPr>
            <p:ph type="title"/>
          </p:nvPr>
        </p:nvSpPr>
        <p:spPr/>
        <p:txBody>
          <a:bodyPr/>
          <a:lstStyle/>
          <a:p>
            <a:r>
              <a:rPr lang="en-BE" dirty="0"/>
              <a:t>Preliminary Questions to the Court of Justice</a:t>
            </a:r>
          </a:p>
        </p:txBody>
      </p:sp>
      <p:sp>
        <p:nvSpPr>
          <p:cNvPr id="3" name="Content Placeholder 2">
            <a:extLst>
              <a:ext uri="{FF2B5EF4-FFF2-40B4-BE49-F238E27FC236}">
                <a16:creationId xmlns:a16="http://schemas.microsoft.com/office/drawing/2014/main" id="{B0506DF3-0F8A-FE61-A461-048DADDE9179}"/>
              </a:ext>
            </a:extLst>
          </p:cNvPr>
          <p:cNvSpPr>
            <a:spLocks noGrp="1"/>
          </p:cNvSpPr>
          <p:nvPr>
            <p:ph idx="1"/>
          </p:nvPr>
        </p:nvSpPr>
        <p:spPr/>
        <p:txBody>
          <a:bodyPr/>
          <a:lstStyle/>
          <a:p>
            <a:r>
              <a:rPr lang="en-BE" dirty="0"/>
              <a:t>Are the FIFA rules (art. 17 and Art. 9 RSTP) against:</a:t>
            </a:r>
          </a:p>
          <a:p>
            <a:r>
              <a:rPr lang="en-BE" dirty="0"/>
              <a:t>Freedom of Movement of Workers (Art. 45 TFEU)?</a:t>
            </a:r>
          </a:p>
          <a:p>
            <a:r>
              <a:rPr lang="en-BE" dirty="0"/>
              <a:t>Freedom of Competition (Art. 101 TFEU)?</a:t>
            </a:r>
          </a:p>
        </p:txBody>
      </p:sp>
      <p:sp>
        <p:nvSpPr>
          <p:cNvPr id="4" name="Date Placeholder 3">
            <a:extLst>
              <a:ext uri="{FF2B5EF4-FFF2-40B4-BE49-F238E27FC236}">
                <a16:creationId xmlns:a16="http://schemas.microsoft.com/office/drawing/2014/main" id="{19F32C2B-CEB4-8A10-4700-E5578157FB69}"/>
              </a:ext>
            </a:extLst>
          </p:cNvPr>
          <p:cNvSpPr>
            <a:spLocks noGrp="1"/>
          </p:cNvSpPr>
          <p:nvPr>
            <p:ph type="dt" sz="half" idx="10"/>
          </p:nvPr>
        </p:nvSpPr>
        <p:spPr/>
        <p:txBody>
          <a:bodyPr/>
          <a:lstStyle/>
          <a:p>
            <a:pPr>
              <a:defRPr/>
            </a:pPr>
            <a:fld id="{E6943BE6-D5E4-4F8B-A2CB-B479ABCF7EC1}" type="datetime1">
              <a:rPr lang="en-GB" altLang="en-US" smtClean="0"/>
              <a:pPr>
                <a:defRPr/>
              </a:pPr>
              <a:t>16/10/2024</a:t>
            </a:fld>
            <a:endParaRPr lang="en-GB" altLang="en-US"/>
          </a:p>
        </p:txBody>
      </p:sp>
      <p:sp>
        <p:nvSpPr>
          <p:cNvPr id="5" name="Slide Number Placeholder 4">
            <a:extLst>
              <a:ext uri="{FF2B5EF4-FFF2-40B4-BE49-F238E27FC236}">
                <a16:creationId xmlns:a16="http://schemas.microsoft.com/office/drawing/2014/main" id="{F8BA4AA8-5CE2-C1E5-7E82-4D294C736A81}"/>
              </a:ext>
            </a:extLst>
          </p:cNvPr>
          <p:cNvSpPr>
            <a:spLocks noGrp="1"/>
          </p:cNvSpPr>
          <p:nvPr>
            <p:ph type="sldNum" sz="quarter" idx="12"/>
          </p:nvPr>
        </p:nvSpPr>
        <p:spPr/>
        <p:txBody>
          <a:bodyPr/>
          <a:lstStyle/>
          <a:p>
            <a:fld id="{71CA4EB5-D191-44E0-BDDD-BE88B9C108A4}" type="slidenum">
              <a:rPr lang="en-GB" altLang="en-US" smtClean="0"/>
              <a:pPr/>
              <a:t>27</a:t>
            </a:fld>
            <a:endParaRPr lang="en-GB" altLang="en-US"/>
          </a:p>
        </p:txBody>
      </p:sp>
    </p:spTree>
    <p:extLst>
      <p:ext uri="{BB962C8B-B14F-4D97-AF65-F5344CB8AC3E}">
        <p14:creationId xmlns:p14="http://schemas.microsoft.com/office/powerpoint/2010/main" val="30485192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709375"/>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84243" y="1789005"/>
            <a:ext cx="5413238" cy="324475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53D54D-0775-6218-5EC2-4073B186B3BB}"/>
              </a:ext>
            </a:extLst>
          </p:cNvPr>
          <p:cNvSpPr>
            <a:spLocks noGrp="1"/>
          </p:cNvSpPr>
          <p:nvPr>
            <p:ph type="title"/>
          </p:nvPr>
        </p:nvSpPr>
        <p:spPr>
          <a:xfrm>
            <a:off x="378725" y="675564"/>
            <a:ext cx="2707375" cy="5204085"/>
          </a:xfrm>
        </p:spPr>
        <p:txBody>
          <a:bodyPr>
            <a:normAutofit/>
          </a:bodyPr>
          <a:lstStyle/>
          <a:p>
            <a:pPr>
              <a:lnSpc>
                <a:spcPct val="90000"/>
              </a:lnSpc>
            </a:pPr>
            <a:r>
              <a:rPr lang="en-BE" sz="3700" dirty="0"/>
              <a:t>Are FIFA rules an obstacle to Freedom of Movement?</a:t>
            </a:r>
          </a:p>
        </p:txBody>
      </p:sp>
      <p:cxnSp>
        <p:nvCxnSpPr>
          <p:cNvPr id="19" name="Straight Connector 18">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9D2D3B70-BD8D-5DF4-BDF7-279DF414F5AA}"/>
              </a:ext>
            </a:extLst>
          </p:cNvPr>
          <p:cNvSpPr>
            <a:spLocks noGrp="1"/>
          </p:cNvSpPr>
          <p:nvPr>
            <p:ph type="sldNum" sz="quarter" idx="12"/>
          </p:nvPr>
        </p:nvSpPr>
        <p:spPr>
          <a:xfrm>
            <a:off x="8535480" y="0"/>
            <a:ext cx="608520" cy="704762"/>
          </a:xfrm>
        </p:spPr>
        <p:txBody>
          <a:bodyPr>
            <a:normAutofit/>
          </a:bodyPr>
          <a:lstStyle/>
          <a:p>
            <a:pPr algn="ctr">
              <a:spcAft>
                <a:spcPts val="600"/>
              </a:spcAft>
            </a:pPr>
            <a:fld id="{71CA4EB5-D191-44E0-BDDD-BE88B9C108A4}" type="slidenum">
              <a:rPr lang="en-GB" altLang="en-US" smtClean="0"/>
              <a:pPr algn="ctr">
                <a:spcAft>
                  <a:spcPts val="600"/>
                </a:spcAft>
              </a:pPr>
              <a:t>28</a:t>
            </a:fld>
            <a:endParaRPr lang="en-GB" altLang="en-US"/>
          </a:p>
        </p:txBody>
      </p:sp>
      <p:cxnSp>
        <p:nvCxnSpPr>
          <p:cNvPr id="21" name="Straight Connector 20">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573E2CAD-77B3-2BA1-1B7F-DED5D6F09B19}"/>
              </a:ext>
            </a:extLst>
          </p:cNvPr>
          <p:cNvSpPr>
            <a:spLocks noGrp="1"/>
          </p:cNvSpPr>
          <p:nvPr>
            <p:ph type="dt" sz="half" idx="10"/>
          </p:nvPr>
        </p:nvSpPr>
        <p:spPr>
          <a:xfrm>
            <a:off x="328161" y="6134382"/>
            <a:ext cx="2057400" cy="723618"/>
          </a:xfrm>
        </p:spPr>
        <p:txBody>
          <a:bodyPr>
            <a:normAutofit/>
          </a:bodyPr>
          <a:lstStyle/>
          <a:p>
            <a:pPr>
              <a:spcAft>
                <a:spcPts val="600"/>
              </a:spcAft>
              <a:defRPr/>
            </a:pPr>
            <a:fld id="{E6943BE6-D5E4-4F8B-A2CB-B479ABCF7EC1}" type="datetime1">
              <a:rPr lang="en-GB" altLang="en-US" smtClean="0"/>
              <a:pPr>
                <a:spcAft>
                  <a:spcPts val="600"/>
                </a:spcAft>
                <a:defRPr/>
              </a:pPr>
              <a:t>16/10/2024</a:t>
            </a:fld>
            <a:endParaRPr lang="en-GB" altLang="en-US"/>
          </a:p>
        </p:txBody>
      </p:sp>
      <p:graphicFrame>
        <p:nvGraphicFramePr>
          <p:cNvPr id="14" name="Content Placeholder 2">
            <a:extLst>
              <a:ext uri="{FF2B5EF4-FFF2-40B4-BE49-F238E27FC236}">
                <a16:creationId xmlns:a16="http://schemas.microsoft.com/office/drawing/2014/main" id="{19FB31DA-EE93-1E37-29CE-0C10AFF98EE7}"/>
              </a:ext>
            </a:extLst>
          </p:cNvPr>
          <p:cNvGraphicFramePr>
            <a:graphicFrameLocks noGrp="1"/>
          </p:cNvGraphicFramePr>
          <p:nvPr>
            <p:ph idx="1"/>
            <p:extLst>
              <p:ext uri="{D42A27DB-BD31-4B8C-83A1-F6EECF244321}">
                <p14:modId xmlns:p14="http://schemas.microsoft.com/office/powerpoint/2010/main" val="906527455"/>
              </p:ext>
            </p:extLst>
          </p:nvPr>
        </p:nvGraphicFramePr>
        <p:xfrm>
          <a:off x="3582547" y="819369"/>
          <a:ext cx="4941945"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5535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oosball football players">
            <a:extLst>
              <a:ext uri="{FF2B5EF4-FFF2-40B4-BE49-F238E27FC236}">
                <a16:creationId xmlns:a16="http://schemas.microsoft.com/office/drawing/2014/main" id="{010ABC65-5BD4-E8E2-CC32-6DC9F36EE417}"/>
              </a:ext>
            </a:extLst>
          </p:cNvPr>
          <p:cNvPicPr>
            <a:picLocks noChangeAspect="1"/>
          </p:cNvPicPr>
          <p:nvPr/>
        </p:nvPicPr>
        <p:blipFill>
          <a:blip r:embed="rId2"/>
          <a:srcRect l="17958" r="11719"/>
          <a:stretch/>
        </p:blipFill>
        <p:spPr>
          <a:xfrm>
            <a:off x="20" y="10"/>
            <a:ext cx="725221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5CBDC6-E382-95EB-23AF-F45297631225}"/>
              </a:ext>
            </a:extLst>
          </p:cNvPr>
          <p:cNvSpPr>
            <a:spLocks noGrp="1"/>
          </p:cNvSpPr>
          <p:nvPr>
            <p:ph type="title"/>
          </p:nvPr>
        </p:nvSpPr>
        <p:spPr>
          <a:xfrm>
            <a:off x="5648707" y="365125"/>
            <a:ext cx="2866642" cy="1720525"/>
          </a:xfrm>
        </p:spPr>
        <p:txBody>
          <a:bodyPr>
            <a:normAutofit/>
          </a:bodyPr>
          <a:lstStyle/>
          <a:p>
            <a:pPr>
              <a:lnSpc>
                <a:spcPct val="90000"/>
              </a:lnSpc>
            </a:pPr>
            <a:r>
              <a:rPr lang="en-BE" sz="2500" dirty="0"/>
              <a:t>Are they justified?</a:t>
            </a:r>
            <a:br>
              <a:rPr lang="en-BE" sz="2500" dirty="0"/>
            </a:br>
            <a:r>
              <a:rPr lang="en-BE" sz="2500" dirty="0"/>
              <a:t>FIFA claimed Legitimate Objectives</a:t>
            </a:r>
          </a:p>
        </p:txBody>
      </p:sp>
      <p:sp>
        <p:nvSpPr>
          <p:cNvPr id="3" name="Content Placeholder 2">
            <a:extLst>
              <a:ext uri="{FF2B5EF4-FFF2-40B4-BE49-F238E27FC236}">
                <a16:creationId xmlns:a16="http://schemas.microsoft.com/office/drawing/2014/main" id="{54A9D09B-89DB-2CF5-57C0-E92649A79684}"/>
              </a:ext>
            </a:extLst>
          </p:cNvPr>
          <p:cNvSpPr>
            <a:spLocks noGrp="1"/>
          </p:cNvSpPr>
          <p:nvPr>
            <p:ph idx="1"/>
          </p:nvPr>
        </p:nvSpPr>
        <p:spPr>
          <a:xfrm>
            <a:off x="5648707" y="2265037"/>
            <a:ext cx="2866642" cy="3911926"/>
          </a:xfrm>
        </p:spPr>
        <p:txBody>
          <a:bodyPr>
            <a:noAutofit/>
          </a:bodyPr>
          <a:lstStyle/>
          <a:p>
            <a:r>
              <a:rPr lang="en-BE" sz="1800" b="1" dirty="0"/>
              <a:t>Protection of players </a:t>
            </a:r>
            <a:r>
              <a:rPr lang="en-BE" sz="1800" dirty="0"/>
              <a:t>(no!) (para.99)</a:t>
            </a:r>
          </a:p>
          <a:p>
            <a:r>
              <a:rPr lang="en-BE" sz="1800" dirty="0"/>
              <a:t>Ensuring </a:t>
            </a:r>
            <a:r>
              <a:rPr lang="en-BE" sz="1800" b="1" dirty="0"/>
              <a:t>regularity of competition</a:t>
            </a:r>
            <a:r>
              <a:rPr lang="en-BE" sz="1800" dirty="0"/>
              <a:t>, via transfer windows: yes!(para.100)</a:t>
            </a:r>
          </a:p>
          <a:p>
            <a:r>
              <a:rPr lang="en-BE" sz="1800" b="1" dirty="0"/>
              <a:t>Stability of contracts </a:t>
            </a:r>
            <a:r>
              <a:rPr lang="en-BE" sz="1800" dirty="0"/>
              <a:t>and maintenance of a certain degree of stability in club’s squad (</a:t>
            </a:r>
            <a:r>
              <a:rPr lang="en-BE" sz="1800" u="sng" dirty="0"/>
              <a:t>not per se a legitimate objective) </a:t>
            </a:r>
            <a:r>
              <a:rPr lang="en-BE" sz="1800" dirty="0"/>
              <a:t>BUT a mean to ensure “the regularity of interclub fooball competitions” (paras101-102)</a:t>
            </a:r>
          </a:p>
        </p:txBody>
      </p:sp>
      <p:sp>
        <p:nvSpPr>
          <p:cNvPr id="4" name="Date Placeholder 3">
            <a:extLst>
              <a:ext uri="{FF2B5EF4-FFF2-40B4-BE49-F238E27FC236}">
                <a16:creationId xmlns:a16="http://schemas.microsoft.com/office/drawing/2014/main" id="{50424597-47A2-B6AF-622D-362F70501AB8}"/>
              </a:ext>
            </a:extLst>
          </p:cNvPr>
          <p:cNvSpPr>
            <a:spLocks noGrp="1"/>
          </p:cNvSpPr>
          <p:nvPr>
            <p:ph type="dt" sz="half" idx="10"/>
          </p:nvPr>
        </p:nvSpPr>
        <p:spPr>
          <a:xfrm>
            <a:off x="628650" y="6356350"/>
            <a:ext cx="2057400" cy="365125"/>
          </a:xfrm>
        </p:spPr>
        <p:txBody>
          <a:bodyPr>
            <a:normAutofit/>
          </a:bodyPr>
          <a:lstStyle/>
          <a:p>
            <a:pPr>
              <a:spcAft>
                <a:spcPts val="600"/>
              </a:spcAft>
              <a:defRPr/>
            </a:pPr>
            <a:fld id="{E6943BE6-D5E4-4F8B-A2CB-B479ABCF7EC1}" type="datetime1">
              <a:rPr lang="en-GB" altLang="en-US">
                <a:solidFill>
                  <a:srgbClr val="FFFFFF"/>
                </a:solidFill>
              </a:rPr>
              <a:pPr>
                <a:spcAft>
                  <a:spcPts val="600"/>
                </a:spcAft>
                <a:defRPr/>
              </a:pPr>
              <a:t>16/10/2024</a:t>
            </a:fld>
            <a:endParaRPr lang="en-GB" altLang="en-US">
              <a:solidFill>
                <a:srgbClr val="FFFFFF"/>
              </a:solidFill>
            </a:endParaRPr>
          </a:p>
        </p:txBody>
      </p:sp>
      <p:sp>
        <p:nvSpPr>
          <p:cNvPr id="5" name="Slide Number Placeholder 4">
            <a:extLst>
              <a:ext uri="{FF2B5EF4-FFF2-40B4-BE49-F238E27FC236}">
                <a16:creationId xmlns:a16="http://schemas.microsoft.com/office/drawing/2014/main" id="{2DF92D11-FD01-82AD-1DDB-5F99C0B9DB6B}"/>
              </a:ext>
            </a:extLst>
          </p:cNvPr>
          <p:cNvSpPr>
            <a:spLocks noGrp="1"/>
          </p:cNvSpPr>
          <p:nvPr>
            <p:ph type="sldNum" sz="quarter" idx="12"/>
          </p:nvPr>
        </p:nvSpPr>
        <p:spPr>
          <a:xfrm>
            <a:off x="6457950" y="6356350"/>
            <a:ext cx="2057400" cy="365125"/>
          </a:xfrm>
        </p:spPr>
        <p:txBody>
          <a:bodyPr>
            <a:normAutofit/>
          </a:bodyPr>
          <a:lstStyle/>
          <a:p>
            <a:pPr>
              <a:spcAft>
                <a:spcPts val="600"/>
              </a:spcAft>
            </a:pPr>
            <a:fld id="{71CA4EB5-D191-44E0-BDDD-BE88B9C108A4}" type="slidenum">
              <a:rPr lang="en-GB" altLang="en-US" smtClean="0"/>
              <a:pPr>
                <a:spcAft>
                  <a:spcPts val="600"/>
                </a:spcAft>
              </a:pPr>
              <a:t>29</a:t>
            </a:fld>
            <a:endParaRPr lang="en-GB" altLang="en-US"/>
          </a:p>
        </p:txBody>
      </p:sp>
    </p:spTree>
    <p:extLst>
      <p:ext uri="{BB962C8B-B14F-4D97-AF65-F5344CB8AC3E}">
        <p14:creationId xmlns:p14="http://schemas.microsoft.com/office/powerpoint/2010/main" val="28234297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EE4C66B-3772-6A0D-56CD-CA556A069366}"/>
              </a:ext>
            </a:extLst>
          </p:cNvPr>
          <p:cNvSpPr>
            <a:spLocks noGrp="1"/>
          </p:cNvSpPr>
          <p:nvPr>
            <p:ph type="title"/>
          </p:nvPr>
        </p:nvSpPr>
        <p:spPr>
          <a:xfrm>
            <a:off x="457200" y="277813"/>
            <a:ext cx="8229600" cy="1143000"/>
          </a:xfrm>
        </p:spPr>
        <p:txBody>
          <a:bodyPr/>
          <a:lstStyle/>
          <a:p>
            <a:r>
              <a:rPr lang="en-US" dirty="0"/>
              <a:t>FIFA RSTP JUNE 2024</a:t>
            </a:r>
          </a:p>
        </p:txBody>
      </p:sp>
      <p:sp>
        <p:nvSpPr>
          <p:cNvPr id="3" name="Date Placeholder 2">
            <a:extLst>
              <a:ext uri="{FF2B5EF4-FFF2-40B4-BE49-F238E27FC236}">
                <a16:creationId xmlns:a16="http://schemas.microsoft.com/office/drawing/2014/main" id="{8EC7DB19-1AB8-3F90-0491-4456D8AAF806}"/>
              </a:ext>
            </a:extLst>
          </p:cNvPr>
          <p:cNvSpPr>
            <a:spLocks noGrp="1"/>
          </p:cNvSpPr>
          <p:nvPr>
            <p:ph type="dt" sz="half" idx="10"/>
          </p:nvPr>
        </p:nvSpPr>
        <p:spPr>
          <a:xfrm>
            <a:off x="457200" y="6243638"/>
            <a:ext cx="2133600" cy="457200"/>
          </a:xfrm>
        </p:spPr>
        <p:txBody>
          <a:bodyPr wrap="square" anchor="b">
            <a:normAutofit/>
          </a:bodyPr>
          <a:lstStyle/>
          <a:p>
            <a:pPr>
              <a:spcAft>
                <a:spcPts val="600"/>
              </a:spcAft>
              <a:defRPr/>
            </a:pPr>
            <a:fld id="{816CA0B3-32D7-4B48-9E15-D06DF8084392}" type="datetime1">
              <a:rPr lang="en-GB" altLang="en-US" smtClean="0"/>
              <a:pPr>
                <a:spcAft>
                  <a:spcPts val="600"/>
                </a:spcAft>
                <a:defRPr/>
              </a:pPr>
              <a:t>16/10/2024</a:t>
            </a:fld>
            <a:endParaRPr lang="en-GB" altLang="en-US"/>
          </a:p>
        </p:txBody>
      </p:sp>
      <p:sp>
        <p:nvSpPr>
          <p:cNvPr id="4" name="Slide Number Placeholder 3">
            <a:extLst>
              <a:ext uri="{FF2B5EF4-FFF2-40B4-BE49-F238E27FC236}">
                <a16:creationId xmlns:a16="http://schemas.microsoft.com/office/drawing/2014/main" id="{026A4FD1-E0F3-A094-4882-D6A2EDE28809}"/>
              </a:ext>
            </a:extLst>
          </p:cNvPr>
          <p:cNvSpPr>
            <a:spLocks noGrp="1"/>
          </p:cNvSpPr>
          <p:nvPr>
            <p:ph type="sldNum" sz="quarter" idx="12"/>
          </p:nvPr>
        </p:nvSpPr>
        <p:spPr>
          <a:xfrm>
            <a:off x="6553200" y="6243638"/>
            <a:ext cx="2133600" cy="457200"/>
          </a:xfrm>
        </p:spPr>
        <p:txBody>
          <a:bodyPr wrap="square" anchor="b">
            <a:normAutofit/>
          </a:bodyPr>
          <a:lstStyle/>
          <a:p>
            <a:pPr>
              <a:spcAft>
                <a:spcPts val="600"/>
              </a:spcAft>
            </a:pPr>
            <a:fld id="{A091509F-5507-425C-8EE4-FF3119467AAE}" type="slidenum">
              <a:rPr lang="en-GB" altLang="en-US" smtClean="0"/>
              <a:pPr>
                <a:spcAft>
                  <a:spcPts val="600"/>
                </a:spcAft>
              </a:pPr>
              <a:t>3</a:t>
            </a:fld>
            <a:endParaRPr lang="en-GB" altLang="en-US"/>
          </a:p>
        </p:txBody>
      </p:sp>
      <p:pic>
        <p:nvPicPr>
          <p:cNvPr id="3074" name="Picture 2" descr="Emilio Garcia Silvero sur LinkedIn : Our new provisions in the FIFA  Regulations on the Status and Transfer of…">
            <a:extLst>
              <a:ext uri="{FF2B5EF4-FFF2-40B4-BE49-F238E27FC236}">
                <a16:creationId xmlns:a16="http://schemas.microsoft.com/office/drawing/2014/main" id="{A74C6F78-AB40-B2F0-E131-F72A5BD8CB2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76674" y="1600201"/>
            <a:ext cx="3190651" cy="3701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469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AC2B9-5D9E-62B3-FEB1-CFE94CFF29FF}"/>
              </a:ext>
            </a:extLst>
          </p:cNvPr>
          <p:cNvSpPr>
            <a:spLocks noGrp="1"/>
          </p:cNvSpPr>
          <p:nvPr>
            <p:ph type="title"/>
          </p:nvPr>
        </p:nvSpPr>
        <p:spPr/>
        <p:txBody>
          <a:bodyPr/>
          <a:lstStyle/>
          <a:p>
            <a:r>
              <a:rPr lang="en-BE" dirty="0"/>
              <a:t>ARE THEY PROPORTIONATE?</a:t>
            </a:r>
            <a:r>
              <a:rPr lang="en-BE" dirty="0">
                <a:solidFill>
                  <a:srgbClr val="FF0000"/>
                </a:solidFill>
              </a:rPr>
              <a:t>NO !!!</a:t>
            </a:r>
          </a:p>
        </p:txBody>
      </p:sp>
      <p:graphicFrame>
        <p:nvGraphicFramePr>
          <p:cNvPr id="7" name="Content Placeholder 2">
            <a:extLst>
              <a:ext uri="{FF2B5EF4-FFF2-40B4-BE49-F238E27FC236}">
                <a16:creationId xmlns:a16="http://schemas.microsoft.com/office/drawing/2014/main" id="{068D3E24-4AC4-D95D-1678-945A395EF223}"/>
              </a:ext>
            </a:extLst>
          </p:cNvPr>
          <p:cNvGraphicFramePr>
            <a:graphicFrameLocks noGrp="1"/>
          </p:cNvGraphicFramePr>
          <p:nvPr>
            <p:ph idx="1"/>
            <p:extLst>
              <p:ext uri="{D42A27DB-BD31-4B8C-83A1-F6EECF244321}">
                <p14:modId xmlns:p14="http://schemas.microsoft.com/office/powerpoint/2010/main" val="1159889635"/>
              </p:ext>
            </p:extLst>
          </p:nvPr>
        </p:nvGraphicFramePr>
        <p:xfrm>
          <a:off x="457200" y="160020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FF656A5F-DF26-80E0-C2D2-500CF0CD8F8B}"/>
              </a:ext>
            </a:extLst>
          </p:cNvPr>
          <p:cNvSpPr>
            <a:spLocks noGrp="1"/>
          </p:cNvSpPr>
          <p:nvPr>
            <p:ph type="dt" sz="half" idx="10"/>
          </p:nvPr>
        </p:nvSpPr>
        <p:spPr/>
        <p:txBody>
          <a:bodyPr/>
          <a:lstStyle/>
          <a:p>
            <a:pPr>
              <a:defRPr/>
            </a:pPr>
            <a:fld id="{E6943BE6-D5E4-4F8B-A2CB-B479ABCF7EC1}" type="datetime1">
              <a:rPr lang="en-GB" altLang="en-US" smtClean="0"/>
              <a:pPr>
                <a:defRPr/>
              </a:pPr>
              <a:t>16/10/2024</a:t>
            </a:fld>
            <a:endParaRPr lang="en-GB" altLang="en-US"/>
          </a:p>
        </p:txBody>
      </p:sp>
      <p:sp>
        <p:nvSpPr>
          <p:cNvPr id="5" name="Slide Number Placeholder 4">
            <a:extLst>
              <a:ext uri="{FF2B5EF4-FFF2-40B4-BE49-F238E27FC236}">
                <a16:creationId xmlns:a16="http://schemas.microsoft.com/office/drawing/2014/main" id="{37909C83-127A-7936-33D5-BACE31B3DBA4}"/>
              </a:ext>
            </a:extLst>
          </p:cNvPr>
          <p:cNvSpPr>
            <a:spLocks noGrp="1"/>
          </p:cNvSpPr>
          <p:nvPr>
            <p:ph type="sldNum" sz="quarter" idx="12"/>
          </p:nvPr>
        </p:nvSpPr>
        <p:spPr/>
        <p:txBody>
          <a:bodyPr/>
          <a:lstStyle/>
          <a:p>
            <a:fld id="{71CA4EB5-D191-44E0-BDDD-BE88B9C108A4}" type="slidenum">
              <a:rPr lang="en-GB" altLang="en-US" smtClean="0"/>
              <a:pPr/>
              <a:t>30</a:t>
            </a:fld>
            <a:endParaRPr lang="en-GB" altLang="en-US"/>
          </a:p>
        </p:txBody>
      </p:sp>
    </p:spTree>
    <p:extLst>
      <p:ext uri="{BB962C8B-B14F-4D97-AF65-F5344CB8AC3E}">
        <p14:creationId xmlns:p14="http://schemas.microsoft.com/office/powerpoint/2010/main" val="5583727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A5F9-31B9-981C-0DCC-D9A441282B69}"/>
              </a:ext>
            </a:extLst>
          </p:cNvPr>
          <p:cNvSpPr>
            <a:spLocks noGrp="1"/>
          </p:cNvSpPr>
          <p:nvPr>
            <p:ph type="title"/>
          </p:nvPr>
        </p:nvSpPr>
        <p:spPr/>
        <p:txBody>
          <a:bodyPr/>
          <a:lstStyle/>
          <a:p>
            <a:r>
              <a:rPr lang="en-BE" dirty="0"/>
              <a:t>Art. 17 (1) RSTP</a:t>
            </a:r>
          </a:p>
        </p:txBody>
      </p:sp>
      <p:sp>
        <p:nvSpPr>
          <p:cNvPr id="3" name="Content Placeholder 2">
            <a:extLst>
              <a:ext uri="{FF2B5EF4-FFF2-40B4-BE49-F238E27FC236}">
                <a16:creationId xmlns:a16="http://schemas.microsoft.com/office/drawing/2014/main" id="{76A50B55-3A9D-BCE4-DAB8-09A975DDD238}"/>
              </a:ext>
            </a:extLst>
          </p:cNvPr>
          <p:cNvSpPr>
            <a:spLocks noGrp="1"/>
          </p:cNvSpPr>
          <p:nvPr>
            <p:ph idx="1"/>
          </p:nvPr>
        </p:nvSpPr>
        <p:spPr/>
        <p:txBody>
          <a:bodyPr/>
          <a:lstStyle/>
          <a:p>
            <a:r>
              <a:rPr lang="en-BE" dirty="0"/>
              <a:t>“</a:t>
            </a:r>
            <a:r>
              <a:rPr lang="en-BE" dirty="0">
                <a:solidFill>
                  <a:srgbClr val="FF0000"/>
                </a:solidFill>
              </a:rPr>
              <a:t>Without just cause</a:t>
            </a:r>
            <a:r>
              <a:rPr lang="en-BE" dirty="0"/>
              <a:t>” not presicely defined</a:t>
            </a:r>
          </a:p>
          <a:p>
            <a:r>
              <a:rPr lang="en-BE" dirty="0"/>
              <a:t>“</a:t>
            </a:r>
            <a:r>
              <a:rPr lang="en-BE" dirty="0">
                <a:solidFill>
                  <a:srgbClr val="FF0000"/>
                </a:solidFill>
              </a:rPr>
              <a:t>Law in force in the country concerned</a:t>
            </a:r>
            <a:r>
              <a:rPr lang="en-BE" dirty="0"/>
              <a:t>”…never applied.</a:t>
            </a:r>
          </a:p>
          <a:p>
            <a:r>
              <a:rPr lang="en-BE" dirty="0"/>
              <a:t>”</a:t>
            </a:r>
            <a:r>
              <a:rPr lang="en-BE" dirty="0">
                <a:solidFill>
                  <a:srgbClr val="FF0000"/>
                </a:solidFill>
              </a:rPr>
              <a:t>Specificity of sport</a:t>
            </a:r>
            <a:r>
              <a:rPr lang="en-BE" dirty="0"/>
              <a:t>” : general concept, not an ”objective criterion..leading to “discretionary implemntation”, unforeseeable and difficul to control (para. 106)</a:t>
            </a:r>
          </a:p>
        </p:txBody>
      </p:sp>
      <p:sp>
        <p:nvSpPr>
          <p:cNvPr id="4" name="Date Placeholder 3">
            <a:extLst>
              <a:ext uri="{FF2B5EF4-FFF2-40B4-BE49-F238E27FC236}">
                <a16:creationId xmlns:a16="http://schemas.microsoft.com/office/drawing/2014/main" id="{03E16576-D3FE-46A6-CEE0-3034DEC8751C}"/>
              </a:ext>
            </a:extLst>
          </p:cNvPr>
          <p:cNvSpPr>
            <a:spLocks noGrp="1"/>
          </p:cNvSpPr>
          <p:nvPr>
            <p:ph type="dt" sz="half" idx="10"/>
          </p:nvPr>
        </p:nvSpPr>
        <p:spPr/>
        <p:txBody>
          <a:bodyPr/>
          <a:lstStyle/>
          <a:p>
            <a:pPr>
              <a:defRPr/>
            </a:pPr>
            <a:fld id="{E6943BE6-D5E4-4F8B-A2CB-B479ABCF7EC1}" type="datetime1">
              <a:rPr lang="en-GB" altLang="en-US" smtClean="0"/>
              <a:pPr>
                <a:defRPr/>
              </a:pPr>
              <a:t>16/10/2024</a:t>
            </a:fld>
            <a:endParaRPr lang="en-GB" altLang="en-US"/>
          </a:p>
        </p:txBody>
      </p:sp>
      <p:sp>
        <p:nvSpPr>
          <p:cNvPr id="5" name="Slide Number Placeholder 4">
            <a:extLst>
              <a:ext uri="{FF2B5EF4-FFF2-40B4-BE49-F238E27FC236}">
                <a16:creationId xmlns:a16="http://schemas.microsoft.com/office/drawing/2014/main" id="{5061CD5F-6B56-9C23-817D-6137FC16AAB5}"/>
              </a:ext>
            </a:extLst>
          </p:cNvPr>
          <p:cNvSpPr>
            <a:spLocks noGrp="1"/>
          </p:cNvSpPr>
          <p:nvPr>
            <p:ph type="sldNum" sz="quarter" idx="12"/>
          </p:nvPr>
        </p:nvSpPr>
        <p:spPr/>
        <p:txBody>
          <a:bodyPr/>
          <a:lstStyle/>
          <a:p>
            <a:fld id="{71CA4EB5-D191-44E0-BDDD-BE88B9C108A4}" type="slidenum">
              <a:rPr lang="en-GB" altLang="en-US" smtClean="0"/>
              <a:pPr/>
              <a:t>31</a:t>
            </a:fld>
            <a:endParaRPr lang="en-GB" altLang="en-US"/>
          </a:p>
        </p:txBody>
      </p:sp>
    </p:spTree>
    <p:extLst>
      <p:ext uri="{BB962C8B-B14F-4D97-AF65-F5344CB8AC3E}">
        <p14:creationId xmlns:p14="http://schemas.microsoft.com/office/powerpoint/2010/main" val="17191564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DE7481-A3DC-7B55-4E73-1201B8214E2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26E858-18CA-9FE1-CA64-E829AE9E241D}"/>
              </a:ext>
            </a:extLst>
          </p:cNvPr>
          <p:cNvSpPr>
            <a:spLocks noGrp="1"/>
          </p:cNvSpPr>
          <p:nvPr>
            <p:ph type="title"/>
          </p:nvPr>
        </p:nvSpPr>
        <p:spPr>
          <a:xfrm>
            <a:off x="630936" y="256032"/>
            <a:ext cx="7879842" cy="1014984"/>
          </a:xfrm>
        </p:spPr>
        <p:txBody>
          <a:bodyPr anchor="b">
            <a:normAutofit/>
          </a:bodyPr>
          <a:lstStyle/>
          <a:p>
            <a:r>
              <a:rPr lang="en-BE" dirty="0"/>
              <a:t>Art. 17 (1) RSTP</a:t>
            </a:r>
          </a:p>
        </p:txBody>
      </p:sp>
      <p:sp>
        <p:nvSpPr>
          <p:cNvPr id="13" name="Rectangle 1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Date Placeholder 3">
            <a:extLst>
              <a:ext uri="{FF2B5EF4-FFF2-40B4-BE49-F238E27FC236}">
                <a16:creationId xmlns:a16="http://schemas.microsoft.com/office/drawing/2014/main" id="{761094D6-BC29-B54A-3339-7BF1594B93B9}"/>
              </a:ext>
            </a:extLst>
          </p:cNvPr>
          <p:cNvSpPr>
            <a:spLocks noGrp="1"/>
          </p:cNvSpPr>
          <p:nvPr>
            <p:ph type="dt" sz="half" idx="10"/>
          </p:nvPr>
        </p:nvSpPr>
        <p:spPr>
          <a:xfrm>
            <a:off x="630936" y="6356350"/>
            <a:ext cx="1933127" cy="365125"/>
          </a:xfrm>
        </p:spPr>
        <p:txBody>
          <a:bodyPr>
            <a:normAutofit/>
          </a:bodyPr>
          <a:lstStyle/>
          <a:p>
            <a:pPr>
              <a:spcAft>
                <a:spcPts val="600"/>
              </a:spcAft>
              <a:defRPr/>
            </a:pPr>
            <a:fld id="{E6943BE6-D5E4-4F8B-A2CB-B479ABCF7EC1}" type="datetime1">
              <a:rPr lang="en-GB" altLang="en-US">
                <a:solidFill>
                  <a:schemeClr val="tx1">
                    <a:lumMod val="50000"/>
                    <a:lumOff val="50000"/>
                  </a:schemeClr>
                </a:solidFill>
              </a:rPr>
              <a:pPr>
                <a:spcAft>
                  <a:spcPts val="600"/>
                </a:spcAft>
                <a:defRPr/>
              </a:pPr>
              <a:t>16/10/2024</a:t>
            </a:fld>
            <a:endParaRPr lang="en-GB" altLang="en-US">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C0102838-87BE-F860-6A8F-1F4A98E5CED2}"/>
              </a:ext>
            </a:extLst>
          </p:cNvPr>
          <p:cNvSpPr>
            <a:spLocks noGrp="1"/>
          </p:cNvSpPr>
          <p:nvPr>
            <p:ph type="sldNum" sz="quarter" idx="12"/>
          </p:nvPr>
        </p:nvSpPr>
        <p:spPr>
          <a:xfrm>
            <a:off x="6654940" y="6356350"/>
            <a:ext cx="1858124" cy="365125"/>
          </a:xfrm>
        </p:spPr>
        <p:txBody>
          <a:bodyPr>
            <a:normAutofit/>
          </a:bodyPr>
          <a:lstStyle/>
          <a:p>
            <a:pPr>
              <a:spcAft>
                <a:spcPts val="600"/>
              </a:spcAft>
            </a:pPr>
            <a:fld id="{71CA4EB5-D191-44E0-BDDD-BE88B9C108A4}" type="slidenum">
              <a:rPr lang="en-GB" altLang="en-US">
                <a:solidFill>
                  <a:schemeClr val="tx1">
                    <a:lumMod val="50000"/>
                    <a:lumOff val="50000"/>
                  </a:schemeClr>
                </a:solidFill>
              </a:rPr>
              <a:pPr>
                <a:spcAft>
                  <a:spcPts val="600"/>
                </a:spcAft>
              </a:pPr>
              <a:t>32</a:t>
            </a:fld>
            <a:endParaRPr lang="en-GB" altLang="en-US">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29750B92-EA93-4E47-2B99-0685EFACCF10}"/>
              </a:ext>
            </a:extLst>
          </p:cNvPr>
          <p:cNvGraphicFramePr>
            <a:graphicFrameLocks noGrp="1"/>
          </p:cNvGraphicFramePr>
          <p:nvPr>
            <p:ph idx="1"/>
            <p:extLst>
              <p:ext uri="{D42A27DB-BD31-4B8C-83A1-F6EECF244321}">
                <p14:modId xmlns:p14="http://schemas.microsoft.com/office/powerpoint/2010/main" val="864522766"/>
              </p:ext>
            </p:extLst>
          </p:nvPr>
        </p:nvGraphicFramePr>
        <p:xfrm>
          <a:off x="628650" y="1926266"/>
          <a:ext cx="78867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65612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8A0A31-2E31-4F71-61AE-4EF092897E11}"/>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D135A1-53CE-E9E1-4EC4-120A7387FCFA}"/>
              </a:ext>
            </a:extLst>
          </p:cNvPr>
          <p:cNvSpPr>
            <a:spLocks noGrp="1"/>
          </p:cNvSpPr>
          <p:nvPr>
            <p:ph type="title"/>
          </p:nvPr>
        </p:nvSpPr>
        <p:spPr>
          <a:xfrm>
            <a:off x="476250" y="640823"/>
            <a:ext cx="2563994" cy="5583148"/>
          </a:xfrm>
        </p:spPr>
        <p:txBody>
          <a:bodyPr anchor="ctr">
            <a:normAutofit/>
          </a:bodyPr>
          <a:lstStyle/>
          <a:p>
            <a:r>
              <a:rPr lang="en-BE" sz="2200"/>
              <a:t>Art. 17 (2) Joint Liability: disproportionate!</a:t>
            </a:r>
          </a:p>
        </p:txBody>
      </p:sp>
      <p:sp>
        <p:nvSpPr>
          <p:cNvPr id="18"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7F67BB14-CC33-0284-A788-463389E9FA64}"/>
              </a:ext>
            </a:extLst>
          </p:cNvPr>
          <p:cNvSpPr>
            <a:spLocks noGrp="1"/>
          </p:cNvSpPr>
          <p:nvPr>
            <p:ph type="dt" sz="half" idx="10"/>
          </p:nvPr>
        </p:nvSpPr>
        <p:spPr>
          <a:xfrm>
            <a:off x="628650" y="6356350"/>
            <a:ext cx="2057400" cy="365125"/>
          </a:xfrm>
        </p:spPr>
        <p:txBody>
          <a:bodyPr>
            <a:normAutofit/>
          </a:bodyPr>
          <a:lstStyle/>
          <a:p>
            <a:pPr>
              <a:spcAft>
                <a:spcPts val="600"/>
              </a:spcAft>
              <a:defRPr/>
            </a:pPr>
            <a:fld id="{E6943BE6-D5E4-4F8B-A2CB-B479ABCF7EC1}" type="datetime1">
              <a:rPr lang="en-GB" altLang="en-US" smtClean="0"/>
              <a:pPr>
                <a:spcAft>
                  <a:spcPts val="600"/>
                </a:spcAft>
                <a:defRPr/>
              </a:pPr>
              <a:t>16/10/2024</a:t>
            </a:fld>
            <a:endParaRPr lang="en-GB" altLang="en-US"/>
          </a:p>
        </p:txBody>
      </p:sp>
      <p:sp>
        <p:nvSpPr>
          <p:cNvPr id="5" name="Slide Number Placeholder 4">
            <a:extLst>
              <a:ext uri="{FF2B5EF4-FFF2-40B4-BE49-F238E27FC236}">
                <a16:creationId xmlns:a16="http://schemas.microsoft.com/office/drawing/2014/main" id="{8F3651C2-0E95-45D8-2E6C-7B5E9F03F46D}"/>
              </a:ext>
            </a:extLst>
          </p:cNvPr>
          <p:cNvSpPr>
            <a:spLocks noGrp="1"/>
          </p:cNvSpPr>
          <p:nvPr>
            <p:ph type="sldNum" sz="quarter" idx="12"/>
          </p:nvPr>
        </p:nvSpPr>
        <p:spPr>
          <a:xfrm>
            <a:off x="6457950" y="6356350"/>
            <a:ext cx="2057400" cy="365125"/>
          </a:xfrm>
        </p:spPr>
        <p:txBody>
          <a:bodyPr>
            <a:normAutofit/>
          </a:bodyPr>
          <a:lstStyle/>
          <a:p>
            <a:pPr>
              <a:spcAft>
                <a:spcPts val="600"/>
              </a:spcAft>
            </a:pPr>
            <a:fld id="{71CA4EB5-D191-44E0-BDDD-BE88B9C108A4}" type="slidenum">
              <a:rPr lang="en-GB" altLang="en-US" smtClean="0"/>
              <a:pPr>
                <a:spcAft>
                  <a:spcPts val="600"/>
                </a:spcAft>
              </a:pPr>
              <a:t>33</a:t>
            </a:fld>
            <a:endParaRPr lang="en-GB" altLang="en-US"/>
          </a:p>
        </p:txBody>
      </p:sp>
      <p:graphicFrame>
        <p:nvGraphicFramePr>
          <p:cNvPr id="19" name="Content Placeholder 2">
            <a:extLst>
              <a:ext uri="{FF2B5EF4-FFF2-40B4-BE49-F238E27FC236}">
                <a16:creationId xmlns:a16="http://schemas.microsoft.com/office/drawing/2014/main" id="{7F7292E9-090B-7C9E-E0AB-B9F7E44A27BB}"/>
              </a:ext>
            </a:extLst>
          </p:cNvPr>
          <p:cNvGraphicFramePr>
            <a:graphicFrameLocks noGrp="1"/>
          </p:cNvGraphicFramePr>
          <p:nvPr>
            <p:ph idx="1"/>
            <p:extLst>
              <p:ext uri="{D42A27DB-BD31-4B8C-83A1-F6EECF244321}">
                <p14:modId xmlns:p14="http://schemas.microsoft.com/office/powerpoint/2010/main" val="639715906"/>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80131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88E59-A890-0F5F-69CC-2B47D2048A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FFF036-6242-231B-7E09-F62328446AD8}"/>
              </a:ext>
            </a:extLst>
          </p:cNvPr>
          <p:cNvSpPr>
            <a:spLocks noGrp="1"/>
          </p:cNvSpPr>
          <p:nvPr>
            <p:ph type="title"/>
          </p:nvPr>
        </p:nvSpPr>
        <p:spPr/>
        <p:txBody>
          <a:bodyPr/>
          <a:lstStyle/>
          <a:p>
            <a:r>
              <a:rPr lang="en-BE" dirty="0"/>
              <a:t>Art. 17 (4) Sporting Sanctions</a:t>
            </a:r>
          </a:p>
        </p:txBody>
      </p:sp>
      <p:sp>
        <p:nvSpPr>
          <p:cNvPr id="3" name="Content Placeholder 2">
            <a:extLst>
              <a:ext uri="{FF2B5EF4-FFF2-40B4-BE49-F238E27FC236}">
                <a16:creationId xmlns:a16="http://schemas.microsoft.com/office/drawing/2014/main" id="{9068C3D6-67C6-BBB0-ABCE-3AB4C003C636}"/>
              </a:ext>
            </a:extLst>
          </p:cNvPr>
          <p:cNvSpPr>
            <a:spLocks noGrp="1"/>
          </p:cNvSpPr>
          <p:nvPr>
            <p:ph idx="1"/>
          </p:nvPr>
        </p:nvSpPr>
        <p:spPr/>
        <p:txBody>
          <a:bodyPr/>
          <a:lstStyle/>
          <a:p>
            <a:r>
              <a:rPr lang="en-BE" dirty="0"/>
              <a:t>Sporting sanctions may be justified BUT ONLY if governed by :</a:t>
            </a:r>
          </a:p>
          <a:p>
            <a:r>
              <a:rPr lang="en-BE" dirty="0"/>
              <a:t>TRANSPARENT, OBJECTIVE, NON-DISCRIMINATORY AND PROPORTIONATE CRITERIA!</a:t>
            </a:r>
          </a:p>
          <a:p>
            <a:r>
              <a:rPr lang="en-BE" dirty="0"/>
              <a:t>No to Sporting sanctions based on automatic presumptions!.. </a:t>
            </a:r>
            <a:r>
              <a:rPr lang="en-GB" dirty="0"/>
              <a:t>B</a:t>
            </a:r>
            <a:r>
              <a:rPr lang="en-BE" dirty="0"/>
              <a:t>ut yes to “sufficient evidence” for inducement to breach a contract  (paras. 110,-111)</a:t>
            </a:r>
          </a:p>
          <a:p>
            <a:endParaRPr lang="en-BE" dirty="0"/>
          </a:p>
        </p:txBody>
      </p:sp>
      <p:sp>
        <p:nvSpPr>
          <p:cNvPr id="4" name="Date Placeholder 3">
            <a:extLst>
              <a:ext uri="{FF2B5EF4-FFF2-40B4-BE49-F238E27FC236}">
                <a16:creationId xmlns:a16="http://schemas.microsoft.com/office/drawing/2014/main" id="{3BC082E5-BBF0-7FF5-9B63-7CAE19F19381}"/>
              </a:ext>
            </a:extLst>
          </p:cNvPr>
          <p:cNvSpPr>
            <a:spLocks noGrp="1"/>
          </p:cNvSpPr>
          <p:nvPr>
            <p:ph type="dt" sz="half" idx="10"/>
          </p:nvPr>
        </p:nvSpPr>
        <p:spPr/>
        <p:txBody>
          <a:bodyPr/>
          <a:lstStyle/>
          <a:p>
            <a:pPr>
              <a:defRPr/>
            </a:pPr>
            <a:fld id="{E6943BE6-D5E4-4F8B-A2CB-B479ABCF7EC1}" type="datetime1">
              <a:rPr lang="en-GB" altLang="en-US" smtClean="0"/>
              <a:pPr>
                <a:defRPr/>
              </a:pPr>
              <a:t>16/10/2024</a:t>
            </a:fld>
            <a:endParaRPr lang="en-GB" altLang="en-US"/>
          </a:p>
        </p:txBody>
      </p:sp>
      <p:sp>
        <p:nvSpPr>
          <p:cNvPr id="5" name="Slide Number Placeholder 4">
            <a:extLst>
              <a:ext uri="{FF2B5EF4-FFF2-40B4-BE49-F238E27FC236}">
                <a16:creationId xmlns:a16="http://schemas.microsoft.com/office/drawing/2014/main" id="{2891A63C-CAF8-91F5-F617-4142578ABA0F}"/>
              </a:ext>
            </a:extLst>
          </p:cNvPr>
          <p:cNvSpPr>
            <a:spLocks noGrp="1"/>
          </p:cNvSpPr>
          <p:nvPr>
            <p:ph type="sldNum" sz="quarter" idx="12"/>
          </p:nvPr>
        </p:nvSpPr>
        <p:spPr/>
        <p:txBody>
          <a:bodyPr/>
          <a:lstStyle/>
          <a:p>
            <a:fld id="{71CA4EB5-D191-44E0-BDDD-BE88B9C108A4}" type="slidenum">
              <a:rPr lang="en-GB" altLang="en-US" smtClean="0"/>
              <a:pPr/>
              <a:t>34</a:t>
            </a:fld>
            <a:endParaRPr lang="en-GB" altLang="en-US"/>
          </a:p>
        </p:txBody>
      </p:sp>
    </p:spTree>
    <p:extLst>
      <p:ext uri="{BB962C8B-B14F-4D97-AF65-F5344CB8AC3E}">
        <p14:creationId xmlns:p14="http://schemas.microsoft.com/office/powerpoint/2010/main" val="2644534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2FC128-D957-2780-9F2F-7B7B17BE28D7}"/>
              </a:ext>
            </a:extLst>
          </p:cNvPr>
          <p:cNvSpPr>
            <a:spLocks noGrp="1"/>
          </p:cNvSpPr>
          <p:nvPr>
            <p:ph type="title"/>
          </p:nvPr>
        </p:nvSpPr>
        <p:spPr>
          <a:xfrm>
            <a:off x="466344" y="1161288"/>
            <a:ext cx="2702052" cy="4526280"/>
          </a:xfrm>
        </p:spPr>
        <p:txBody>
          <a:bodyPr>
            <a:normAutofit/>
          </a:bodyPr>
          <a:lstStyle/>
          <a:p>
            <a:r>
              <a:rPr lang="en-BE" sz="3500"/>
              <a:t>ITC  Article 8.2.7 of Annex 3 RSTP</a:t>
            </a:r>
          </a:p>
        </p:txBody>
      </p:sp>
      <p:sp>
        <p:nvSpPr>
          <p:cNvPr id="17" name="Rectangle 16">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Date Placeholder 3">
            <a:extLst>
              <a:ext uri="{FF2B5EF4-FFF2-40B4-BE49-F238E27FC236}">
                <a16:creationId xmlns:a16="http://schemas.microsoft.com/office/drawing/2014/main" id="{C3252BA7-A074-80BF-480D-04D680761AAB}"/>
              </a:ext>
            </a:extLst>
          </p:cNvPr>
          <p:cNvSpPr>
            <a:spLocks noGrp="1"/>
          </p:cNvSpPr>
          <p:nvPr>
            <p:ph type="dt" sz="half" idx="10"/>
          </p:nvPr>
        </p:nvSpPr>
        <p:spPr>
          <a:xfrm>
            <a:off x="466344" y="6356350"/>
            <a:ext cx="2057400" cy="365125"/>
          </a:xfrm>
        </p:spPr>
        <p:txBody>
          <a:bodyPr>
            <a:normAutofit/>
          </a:bodyPr>
          <a:lstStyle/>
          <a:p>
            <a:pPr>
              <a:spcAft>
                <a:spcPts val="600"/>
              </a:spcAft>
              <a:defRPr/>
            </a:pPr>
            <a:fld id="{E6943BE6-D5E4-4F8B-A2CB-B479ABCF7EC1}" type="datetime1">
              <a:rPr lang="en-GB" altLang="en-US">
                <a:solidFill>
                  <a:schemeClr val="tx1">
                    <a:lumMod val="50000"/>
                    <a:lumOff val="50000"/>
                  </a:schemeClr>
                </a:solidFill>
              </a:rPr>
              <a:pPr>
                <a:spcAft>
                  <a:spcPts val="600"/>
                </a:spcAft>
                <a:defRPr/>
              </a:pPr>
              <a:t>16/10/2024</a:t>
            </a:fld>
            <a:endParaRPr lang="en-GB" altLang="en-US">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CA28B562-BD75-ECF3-F7C5-DE7749AF5BEE}"/>
              </a:ext>
            </a:extLst>
          </p:cNvPr>
          <p:cNvSpPr>
            <a:spLocks noGrp="1"/>
          </p:cNvSpPr>
          <p:nvPr>
            <p:ph type="sldNum" sz="quarter" idx="12"/>
          </p:nvPr>
        </p:nvSpPr>
        <p:spPr>
          <a:xfrm>
            <a:off x="6600825" y="6356350"/>
            <a:ext cx="2057400" cy="365125"/>
          </a:xfrm>
        </p:spPr>
        <p:txBody>
          <a:bodyPr>
            <a:normAutofit/>
          </a:bodyPr>
          <a:lstStyle/>
          <a:p>
            <a:pPr>
              <a:spcAft>
                <a:spcPts val="600"/>
              </a:spcAft>
            </a:pPr>
            <a:fld id="{71CA4EB5-D191-44E0-BDDD-BE88B9C108A4}" type="slidenum">
              <a:rPr lang="en-GB" altLang="en-US">
                <a:solidFill>
                  <a:schemeClr val="tx1">
                    <a:lumMod val="50000"/>
                    <a:lumOff val="50000"/>
                  </a:schemeClr>
                </a:solidFill>
              </a:rPr>
              <a:pPr>
                <a:spcAft>
                  <a:spcPts val="600"/>
                </a:spcAft>
              </a:pPr>
              <a:t>35</a:t>
            </a:fld>
            <a:endParaRPr lang="en-GB" altLang="en-US">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37E5022D-377C-0296-CBEE-9E2234718FEA}"/>
              </a:ext>
            </a:extLst>
          </p:cNvPr>
          <p:cNvGraphicFramePr>
            <a:graphicFrameLocks noGrp="1"/>
          </p:cNvGraphicFramePr>
          <p:nvPr>
            <p:ph idx="1"/>
            <p:extLst>
              <p:ext uri="{D42A27DB-BD31-4B8C-83A1-F6EECF244321}">
                <p14:modId xmlns:p14="http://schemas.microsoft.com/office/powerpoint/2010/main" val="2283784915"/>
              </p:ext>
            </p:extLst>
          </p:nvPr>
        </p:nvGraphicFramePr>
        <p:xfrm>
          <a:off x="3977640" y="676656"/>
          <a:ext cx="4773168"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43032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4BEB-9229-06B8-326D-B08D120BC6D4}"/>
              </a:ext>
            </a:extLst>
          </p:cNvPr>
          <p:cNvSpPr>
            <a:spLocks noGrp="1"/>
          </p:cNvSpPr>
          <p:nvPr>
            <p:ph type="title"/>
          </p:nvPr>
        </p:nvSpPr>
        <p:spPr/>
        <p:txBody>
          <a:bodyPr/>
          <a:lstStyle/>
          <a:p>
            <a:r>
              <a:rPr lang="en-BE" dirty="0"/>
              <a:t>Conclusions on the basis of Art. 45 TFEU</a:t>
            </a:r>
          </a:p>
        </p:txBody>
      </p:sp>
      <p:sp>
        <p:nvSpPr>
          <p:cNvPr id="3" name="Content Placeholder 2">
            <a:extLst>
              <a:ext uri="{FF2B5EF4-FFF2-40B4-BE49-F238E27FC236}">
                <a16:creationId xmlns:a16="http://schemas.microsoft.com/office/drawing/2014/main" id="{6FB92E03-0D6E-5CDC-EC00-D6850B7D07B5}"/>
              </a:ext>
            </a:extLst>
          </p:cNvPr>
          <p:cNvSpPr>
            <a:spLocks noGrp="1"/>
          </p:cNvSpPr>
          <p:nvPr>
            <p:ph idx="1"/>
          </p:nvPr>
        </p:nvSpPr>
        <p:spPr/>
        <p:txBody>
          <a:bodyPr/>
          <a:lstStyle/>
          <a:p>
            <a:r>
              <a:rPr lang="en-BE" dirty="0">
                <a:solidFill>
                  <a:srgbClr val="FF0000"/>
                </a:solidFill>
              </a:rPr>
              <a:t>No to joint responsibility  </a:t>
            </a:r>
            <a:r>
              <a:rPr lang="en-BE" dirty="0"/>
              <a:t>based on criteria ”which are sometimes:</a:t>
            </a:r>
          </a:p>
          <a:p>
            <a:pPr lvl="1"/>
            <a:r>
              <a:rPr lang="en-BE" dirty="0"/>
              <a:t> </a:t>
            </a:r>
            <a:r>
              <a:rPr lang="en-BE" dirty="0">
                <a:solidFill>
                  <a:srgbClr val="FF0000"/>
                </a:solidFill>
              </a:rPr>
              <a:t>imprecise or discretionary;</a:t>
            </a:r>
          </a:p>
          <a:p>
            <a:pPr lvl="1"/>
            <a:r>
              <a:rPr lang="en-GB" dirty="0">
                <a:solidFill>
                  <a:srgbClr val="FF0000"/>
                </a:solidFill>
              </a:rPr>
              <a:t>L</a:t>
            </a:r>
            <a:r>
              <a:rPr lang="en-BE" dirty="0">
                <a:solidFill>
                  <a:srgbClr val="FF0000"/>
                </a:solidFill>
              </a:rPr>
              <a:t>aking any objective link with the employment relationship concerned</a:t>
            </a:r>
            <a:r>
              <a:rPr lang="en-BE" dirty="0"/>
              <a:t>;</a:t>
            </a:r>
          </a:p>
          <a:p>
            <a:pPr lvl="1"/>
            <a:r>
              <a:rPr lang="en-GB" dirty="0">
                <a:solidFill>
                  <a:srgbClr val="FF0000"/>
                </a:solidFill>
              </a:rPr>
              <a:t>D</a:t>
            </a:r>
            <a:r>
              <a:rPr lang="en-BE" dirty="0">
                <a:solidFill>
                  <a:srgbClr val="FF0000"/>
                </a:solidFill>
              </a:rPr>
              <a:t>isproportionate;</a:t>
            </a:r>
          </a:p>
          <a:p>
            <a:r>
              <a:rPr lang="en-BE" dirty="0">
                <a:solidFill>
                  <a:srgbClr val="FF0000"/>
                </a:solidFill>
              </a:rPr>
              <a:t>No to sporting sanctions </a:t>
            </a:r>
            <a:r>
              <a:rPr lang="en-BE" dirty="0"/>
              <a:t>on the basis of mere presumption</a:t>
            </a:r>
          </a:p>
          <a:p>
            <a:r>
              <a:rPr lang="en-BE" dirty="0">
                <a:solidFill>
                  <a:srgbClr val="FF0000"/>
                </a:solidFill>
              </a:rPr>
              <a:t>No to the ITC</a:t>
            </a:r>
          </a:p>
        </p:txBody>
      </p:sp>
      <p:sp>
        <p:nvSpPr>
          <p:cNvPr id="4" name="Date Placeholder 3">
            <a:extLst>
              <a:ext uri="{FF2B5EF4-FFF2-40B4-BE49-F238E27FC236}">
                <a16:creationId xmlns:a16="http://schemas.microsoft.com/office/drawing/2014/main" id="{2115DEAC-32D2-4AD5-7546-6D1F3123F651}"/>
              </a:ext>
            </a:extLst>
          </p:cNvPr>
          <p:cNvSpPr>
            <a:spLocks noGrp="1"/>
          </p:cNvSpPr>
          <p:nvPr>
            <p:ph type="dt" sz="half" idx="10"/>
          </p:nvPr>
        </p:nvSpPr>
        <p:spPr/>
        <p:txBody>
          <a:bodyPr/>
          <a:lstStyle/>
          <a:p>
            <a:pPr>
              <a:defRPr/>
            </a:pPr>
            <a:fld id="{E6943BE6-D5E4-4F8B-A2CB-B479ABCF7EC1}" type="datetime1">
              <a:rPr lang="en-GB" altLang="en-US" smtClean="0"/>
              <a:pPr>
                <a:defRPr/>
              </a:pPr>
              <a:t>16/10/2024</a:t>
            </a:fld>
            <a:endParaRPr lang="en-GB" altLang="en-US"/>
          </a:p>
        </p:txBody>
      </p:sp>
      <p:sp>
        <p:nvSpPr>
          <p:cNvPr id="5" name="Slide Number Placeholder 4">
            <a:extLst>
              <a:ext uri="{FF2B5EF4-FFF2-40B4-BE49-F238E27FC236}">
                <a16:creationId xmlns:a16="http://schemas.microsoft.com/office/drawing/2014/main" id="{E9A152CB-D849-8D97-A5DA-8AD76448A31A}"/>
              </a:ext>
            </a:extLst>
          </p:cNvPr>
          <p:cNvSpPr>
            <a:spLocks noGrp="1"/>
          </p:cNvSpPr>
          <p:nvPr>
            <p:ph type="sldNum" sz="quarter" idx="12"/>
          </p:nvPr>
        </p:nvSpPr>
        <p:spPr/>
        <p:txBody>
          <a:bodyPr/>
          <a:lstStyle/>
          <a:p>
            <a:fld id="{71CA4EB5-D191-44E0-BDDD-BE88B9C108A4}" type="slidenum">
              <a:rPr lang="en-GB" altLang="en-US" smtClean="0"/>
              <a:pPr/>
              <a:t>36</a:t>
            </a:fld>
            <a:endParaRPr lang="en-GB" altLang="en-US"/>
          </a:p>
        </p:txBody>
      </p:sp>
    </p:spTree>
    <p:extLst>
      <p:ext uri="{BB962C8B-B14F-4D97-AF65-F5344CB8AC3E}">
        <p14:creationId xmlns:p14="http://schemas.microsoft.com/office/powerpoint/2010/main" val="37575877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72F74-ACEB-8975-7599-7B92FE8EB001}"/>
              </a:ext>
            </a:extLst>
          </p:cNvPr>
          <p:cNvSpPr>
            <a:spLocks noGrp="1"/>
          </p:cNvSpPr>
          <p:nvPr>
            <p:ph type="title"/>
          </p:nvPr>
        </p:nvSpPr>
        <p:spPr/>
        <p:txBody>
          <a:bodyPr/>
          <a:lstStyle/>
          <a:p>
            <a:r>
              <a:rPr lang="en-BE"/>
              <a:t>Art. 101 TFEU: Freedom of competition</a:t>
            </a:r>
            <a:endParaRPr lang="en-BE" dirty="0"/>
          </a:p>
        </p:txBody>
      </p:sp>
      <p:sp>
        <p:nvSpPr>
          <p:cNvPr id="3" name="Content Placeholder 2">
            <a:extLst>
              <a:ext uri="{FF2B5EF4-FFF2-40B4-BE49-F238E27FC236}">
                <a16:creationId xmlns:a16="http://schemas.microsoft.com/office/drawing/2014/main" id="{FF6954C9-91CF-E322-90FA-19F8201603E2}"/>
              </a:ext>
            </a:extLst>
          </p:cNvPr>
          <p:cNvSpPr>
            <a:spLocks noGrp="1"/>
          </p:cNvSpPr>
          <p:nvPr>
            <p:ph idx="1"/>
          </p:nvPr>
        </p:nvSpPr>
        <p:spPr/>
        <p:txBody>
          <a:bodyPr/>
          <a:lstStyle/>
          <a:p>
            <a:r>
              <a:rPr lang="en-BE"/>
              <a:t>All </a:t>
            </a:r>
            <a:r>
              <a:rPr lang="en-BE">
                <a:solidFill>
                  <a:srgbClr val="FF0000"/>
                </a:solidFill>
              </a:rPr>
              <a:t>agreements</a:t>
            </a:r>
            <a:r>
              <a:rPr lang="en-BE"/>
              <a:t> between </a:t>
            </a:r>
            <a:r>
              <a:rPr lang="en-BE">
                <a:solidFill>
                  <a:srgbClr val="FF0000"/>
                </a:solidFill>
              </a:rPr>
              <a:t>undertakings</a:t>
            </a:r>
            <a:r>
              <a:rPr lang="en-BE"/>
              <a:t>, </a:t>
            </a:r>
            <a:r>
              <a:rPr lang="en-BE">
                <a:solidFill>
                  <a:srgbClr val="FF0000"/>
                </a:solidFill>
              </a:rPr>
              <a:t>decisions </a:t>
            </a:r>
            <a:r>
              <a:rPr lang="en-BE"/>
              <a:t>by </a:t>
            </a:r>
            <a:r>
              <a:rPr lang="en-BE">
                <a:solidFill>
                  <a:srgbClr val="FF0000"/>
                </a:solidFill>
              </a:rPr>
              <a:t>associations of undertakings </a:t>
            </a:r>
            <a:r>
              <a:rPr lang="en-BE"/>
              <a:t>and </a:t>
            </a:r>
            <a:r>
              <a:rPr lang="en-BE">
                <a:solidFill>
                  <a:srgbClr val="FF0000"/>
                </a:solidFill>
              </a:rPr>
              <a:t>concerted practices </a:t>
            </a:r>
            <a:r>
              <a:rPr lang="en-BE"/>
              <a:t>which may affet trade between Member States and which have their </a:t>
            </a:r>
            <a:r>
              <a:rPr lang="en-BE">
                <a:solidFill>
                  <a:srgbClr val="FF0000"/>
                </a:solidFill>
              </a:rPr>
              <a:t>object or effect </a:t>
            </a:r>
            <a:r>
              <a:rPr lang="en-BE"/>
              <a:t>the </a:t>
            </a:r>
            <a:r>
              <a:rPr lang="en-BE">
                <a:solidFill>
                  <a:srgbClr val="FF0000"/>
                </a:solidFill>
              </a:rPr>
              <a:t>prevention</a:t>
            </a:r>
            <a:r>
              <a:rPr lang="en-BE"/>
              <a:t>, </a:t>
            </a:r>
            <a:r>
              <a:rPr lang="en-BE">
                <a:solidFill>
                  <a:srgbClr val="FF0000"/>
                </a:solidFill>
              </a:rPr>
              <a:t>restriction </a:t>
            </a:r>
            <a:r>
              <a:rPr lang="en-BE"/>
              <a:t>or </a:t>
            </a:r>
            <a:r>
              <a:rPr lang="en-BE">
                <a:solidFill>
                  <a:srgbClr val="FF0000"/>
                </a:solidFill>
              </a:rPr>
              <a:t>distortion </a:t>
            </a:r>
            <a:r>
              <a:rPr lang="en-BE"/>
              <a:t>of </a:t>
            </a:r>
            <a:r>
              <a:rPr lang="en-BE">
                <a:solidFill>
                  <a:srgbClr val="FF0000"/>
                </a:solidFill>
              </a:rPr>
              <a:t>competition </a:t>
            </a:r>
            <a:r>
              <a:rPr lang="en-BE"/>
              <a:t>whin the internal market, are </a:t>
            </a:r>
            <a:r>
              <a:rPr lang="en-BE">
                <a:solidFill>
                  <a:srgbClr val="FF0000"/>
                </a:solidFill>
              </a:rPr>
              <a:t>null and void”</a:t>
            </a:r>
            <a:endParaRPr lang="en-BE" dirty="0">
              <a:solidFill>
                <a:srgbClr val="FF0000"/>
              </a:solidFill>
            </a:endParaRPr>
          </a:p>
        </p:txBody>
      </p:sp>
      <p:sp>
        <p:nvSpPr>
          <p:cNvPr id="4" name="Date Placeholder 3">
            <a:extLst>
              <a:ext uri="{FF2B5EF4-FFF2-40B4-BE49-F238E27FC236}">
                <a16:creationId xmlns:a16="http://schemas.microsoft.com/office/drawing/2014/main" id="{F805FB26-6110-08AB-2B1A-6B79A4DE6356}"/>
              </a:ext>
            </a:extLst>
          </p:cNvPr>
          <p:cNvSpPr>
            <a:spLocks noGrp="1"/>
          </p:cNvSpPr>
          <p:nvPr>
            <p:ph type="dt" sz="half" idx="10"/>
          </p:nvPr>
        </p:nvSpPr>
        <p:spPr/>
        <p:txBody>
          <a:bodyPr/>
          <a:lstStyle/>
          <a:p>
            <a:pPr>
              <a:defRPr/>
            </a:pPr>
            <a:fld id="{E6943BE6-D5E4-4F8B-A2CB-B479ABCF7EC1}" type="datetime1">
              <a:rPr lang="en-GB" altLang="en-US" smtClean="0"/>
              <a:pPr>
                <a:defRPr/>
              </a:pPr>
              <a:t>16/10/2024</a:t>
            </a:fld>
            <a:endParaRPr lang="en-GB" altLang="en-US"/>
          </a:p>
        </p:txBody>
      </p:sp>
      <p:sp>
        <p:nvSpPr>
          <p:cNvPr id="5" name="Slide Number Placeholder 4">
            <a:extLst>
              <a:ext uri="{FF2B5EF4-FFF2-40B4-BE49-F238E27FC236}">
                <a16:creationId xmlns:a16="http://schemas.microsoft.com/office/drawing/2014/main" id="{61409092-4880-127B-0DB2-7AB80F55EAA9}"/>
              </a:ext>
            </a:extLst>
          </p:cNvPr>
          <p:cNvSpPr>
            <a:spLocks noGrp="1"/>
          </p:cNvSpPr>
          <p:nvPr>
            <p:ph type="sldNum" sz="quarter" idx="12"/>
          </p:nvPr>
        </p:nvSpPr>
        <p:spPr/>
        <p:txBody>
          <a:bodyPr/>
          <a:lstStyle/>
          <a:p>
            <a:fld id="{71CA4EB5-D191-44E0-BDDD-BE88B9C108A4}" type="slidenum">
              <a:rPr lang="en-GB" altLang="en-US" smtClean="0"/>
              <a:pPr/>
              <a:t>37</a:t>
            </a:fld>
            <a:endParaRPr lang="en-GB" altLang="en-US"/>
          </a:p>
        </p:txBody>
      </p:sp>
    </p:spTree>
    <p:extLst>
      <p:ext uri="{BB962C8B-B14F-4D97-AF65-F5344CB8AC3E}">
        <p14:creationId xmlns:p14="http://schemas.microsoft.com/office/powerpoint/2010/main" val="8736574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8065A-4E46-A56B-D8A0-07AEF012E047}"/>
              </a:ext>
            </a:extLst>
          </p:cNvPr>
          <p:cNvSpPr>
            <a:spLocks noGrp="1"/>
          </p:cNvSpPr>
          <p:nvPr>
            <p:ph type="title"/>
          </p:nvPr>
        </p:nvSpPr>
        <p:spPr/>
        <p:txBody>
          <a:bodyPr/>
          <a:lstStyle/>
          <a:p>
            <a:r>
              <a:rPr lang="en-BE" dirty="0"/>
              <a:t>Applied to Football</a:t>
            </a:r>
          </a:p>
        </p:txBody>
      </p:sp>
      <p:sp>
        <p:nvSpPr>
          <p:cNvPr id="3" name="Content Placeholder 2">
            <a:extLst>
              <a:ext uri="{FF2B5EF4-FFF2-40B4-BE49-F238E27FC236}">
                <a16:creationId xmlns:a16="http://schemas.microsoft.com/office/drawing/2014/main" id="{3D4E76EC-713E-FCA5-7E67-DAFC775F07F3}"/>
              </a:ext>
            </a:extLst>
          </p:cNvPr>
          <p:cNvSpPr>
            <a:spLocks noGrp="1"/>
          </p:cNvSpPr>
          <p:nvPr>
            <p:ph idx="1"/>
          </p:nvPr>
        </p:nvSpPr>
        <p:spPr/>
        <p:txBody>
          <a:bodyPr/>
          <a:lstStyle/>
          <a:p>
            <a:r>
              <a:rPr lang="en-BE" dirty="0"/>
              <a:t>Collusive conduct may consist in limiting or controlloing the recruitment of high-level workers, such as players already trained in the professional football sector.(para. 129)</a:t>
            </a:r>
          </a:p>
          <a:p>
            <a:r>
              <a:rPr lang="en-BE" dirty="0"/>
              <a:t>Analysis of the substance of agreements</a:t>
            </a:r>
          </a:p>
          <a:p>
            <a:r>
              <a:rPr lang="en-BE" dirty="0"/>
              <a:t>Economic and Legal context</a:t>
            </a:r>
          </a:p>
          <a:p>
            <a:endParaRPr lang="en-BE" dirty="0"/>
          </a:p>
        </p:txBody>
      </p:sp>
      <p:sp>
        <p:nvSpPr>
          <p:cNvPr id="4" name="Date Placeholder 3">
            <a:extLst>
              <a:ext uri="{FF2B5EF4-FFF2-40B4-BE49-F238E27FC236}">
                <a16:creationId xmlns:a16="http://schemas.microsoft.com/office/drawing/2014/main" id="{52D44AEA-BB14-6C52-0BB5-DDCFC2BFAC5E}"/>
              </a:ext>
            </a:extLst>
          </p:cNvPr>
          <p:cNvSpPr>
            <a:spLocks noGrp="1"/>
          </p:cNvSpPr>
          <p:nvPr>
            <p:ph type="dt" sz="half" idx="10"/>
          </p:nvPr>
        </p:nvSpPr>
        <p:spPr/>
        <p:txBody>
          <a:bodyPr/>
          <a:lstStyle/>
          <a:p>
            <a:pPr>
              <a:defRPr/>
            </a:pPr>
            <a:fld id="{E6943BE6-D5E4-4F8B-A2CB-B479ABCF7EC1}" type="datetime1">
              <a:rPr lang="en-GB" altLang="en-US" smtClean="0"/>
              <a:pPr>
                <a:defRPr/>
              </a:pPr>
              <a:t>16/10/2024</a:t>
            </a:fld>
            <a:endParaRPr lang="en-GB" altLang="en-US"/>
          </a:p>
        </p:txBody>
      </p:sp>
      <p:sp>
        <p:nvSpPr>
          <p:cNvPr id="5" name="Slide Number Placeholder 4">
            <a:extLst>
              <a:ext uri="{FF2B5EF4-FFF2-40B4-BE49-F238E27FC236}">
                <a16:creationId xmlns:a16="http://schemas.microsoft.com/office/drawing/2014/main" id="{C4A2466D-EB0F-DEFD-4F33-F466F8BEEF23}"/>
              </a:ext>
            </a:extLst>
          </p:cNvPr>
          <p:cNvSpPr>
            <a:spLocks noGrp="1"/>
          </p:cNvSpPr>
          <p:nvPr>
            <p:ph type="sldNum" sz="quarter" idx="12"/>
          </p:nvPr>
        </p:nvSpPr>
        <p:spPr/>
        <p:txBody>
          <a:bodyPr/>
          <a:lstStyle/>
          <a:p>
            <a:fld id="{71CA4EB5-D191-44E0-BDDD-BE88B9C108A4}" type="slidenum">
              <a:rPr lang="en-GB" altLang="en-US" smtClean="0"/>
              <a:pPr/>
              <a:t>38</a:t>
            </a:fld>
            <a:endParaRPr lang="en-GB" altLang="en-US"/>
          </a:p>
        </p:txBody>
      </p:sp>
    </p:spTree>
    <p:extLst>
      <p:ext uri="{BB962C8B-B14F-4D97-AF65-F5344CB8AC3E}">
        <p14:creationId xmlns:p14="http://schemas.microsoft.com/office/powerpoint/2010/main" val="27276126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3A1E-05D4-553E-5D2D-663E4754438F}"/>
              </a:ext>
            </a:extLst>
          </p:cNvPr>
          <p:cNvSpPr>
            <a:spLocks noGrp="1"/>
          </p:cNvSpPr>
          <p:nvPr>
            <p:ph type="title"/>
          </p:nvPr>
        </p:nvSpPr>
        <p:spPr/>
        <p:txBody>
          <a:bodyPr/>
          <a:lstStyle/>
          <a:p>
            <a:r>
              <a:rPr lang="en-BE" dirty="0"/>
              <a:t>L</a:t>
            </a:r>
            <a:r>
              <a:rPr lang="en-GB" dirty="0"/>
              <a:t>e</a:t>
            </a:r>
            <a:r>
              <a:rPr lang="en-BE" dirty="0"/>
              <a:t>gal Context: Criteria in the Art. 17 (1)</a:t>
            </a:r>
          </a:p>
        </p:txBody>
      </p:sp>
      <p:sp>
        <p:nvSpPr>
          <p:cNvPr id="3" name="Content Placeholder 2">
            <a:extLst>
              <a:ext uri="{FF2B5EF4-FFF2-40B4-BE49-F238E27FC236}">
                <a16:creationId xmlns:a16="http://schemas.microsoft.com/office/drawing/2014/main" id="{619DC648-4507-4D43-A106-72F381C1EF35}"/>
              </a:ext>
            </a:extLst>
          </p:cNvPr>
          <p:cNvSpPr>
            <a:spLocks noGrp="1"/>
          </p:cNvSpPr>
          <p:nvPr>
            <p:ph idx="1"/>
          </p:nvPr>
        </p:nvSpPr>
        <p:spPr/>
        <p:txBody>
          <a:bodyPr/>
          <a:lstStyle/>
          <a:p>
            <a:r>
              <a:rPr lang="en-GB" dirty="0"/>
              <a:t>L</a:t>
            </a:r>
            <a:r>
              <a:rPr lang="en-BE" dirty="0"/>
              <a:t>aw of the country:  “dead letter”</a:t>
            </a:r>
          </a:p>
          <a:p>
            <a:r>
              <a:rPr lang="en-BE" dirty="0"/>
              <a:t>Specificity of sport “general and imprecise”</a:t>
            </a:r>
          </a:p>
          <a:p>
            <a:r>
              <a:rPr lang="en-BE" dirty="0"/>
              <a:t>“other criteria” leading to extremely high and dissuasive damages</a:t>
            </a:r>
          </a:p>
          <a:p>
            <a:r>
              <a:rPr lang="en-BE" dirty="0"/>
              <a:t>Reference to Belgian Employment law:</a:t>
            </a:r>
          </a:p>
          <a:p>
            <a:r>
              <a:rPr lang="en-GB" dirty="0"/>
              <a:t>C</a:t>
            </a:r>
            <a:r>
              <a:rPr lang="en-BE" dirty="0"/>
              <a:t>ompensation= remaining remuneration until the end of the contract (para. 135)</a:t>
            </a:r>
          </a:p>
        </p:txBody>
      </p:sp>
      <p:sp>
        <p:nvSpPr>
          <p:cNvPr id="4" name="Date Placeholder 3">
            <a:extLst>
              <a:ext uri="{FF2B5EF4-FFF2-40B4-BE49-F238E27FC236}">
                <a16:creationId xmlns:a16="http://schemas.microsoft.com/office/drawing/2014/main" id="{90F56F73-4DCE-7F92-B478-533892EC2607}"/>
              </a:ext>
            </a:extLst>
          </p:cNvPr>
          <p:cNvSpPr>
            <a:spLocks noGrp="1"/>
          </p:cNvSpPr>
          <p:nvPr>
            <p:ph type="dt" sz="half" idx="10"/>
          </p:nvPr>
        </p:nvSpPr>
        <p:spPr/>
        <p:txBody>
          <a:bodyPr/>
          <a:lstStyle/>
          <a:p>
            <a:pPr>
              <a:defRPr/>
            </a:pPr>
            <a:fld id="{E6943BE6-D5E4-4F8B-A2CB-B479ABCF7EC1}" type="datetime1">
              <a:rPr lang="en-GB" altLang="en-US" smtClean="0"/>
              <a:pPr>
                <a:defRPr/>
              </a:pPr>
              <a:t>16/10/2024</a:t>
            </a:fld>
            <a:endParaRPr lang="en-GB" altLang="en-US"/>
          </a:p>
        </p:txBody>
      </p:sp>
      <p:sp>
        <p:nvSpPr>
          <p:cNvPr id="5" name="Slide Number Placeholder 4">
            <a:extLst>
              <a:ext uri="{FF2B5EF4-FFF2-40B4-BE49-F238E27FC236}">
                <a16:creationId xmlns:a16="http://schemas.microsoft.com/office/drawing/2014/main" id="{5E1B680D-E567-BF51-BA8A-7A60300EFD50}"/>
              </a:ext>
            </a:extLst>
          </p:cNvPr>
          <p:cNvSpPr>
            <a:spLocks noGrp="1"/>
          </p:cNvSpPr>
          <p:nvPr>
            <p:ph type="sldNum" sz="quarter" idx="12"/>
          </p:nvPr>
        </p:nvSpPr>
        <p:spPr/>
        <p:txBody>
          <a:bodyPr/>
          <a:lstStyle/>
          <a:p>
            <a:fld id="{71CA4EB5-D191-44E0-BDDD-BE88B9C108A4}" type="slidenum">
              <a:rPr lang="en-GB" altLang="en-US" smtClean="0"/>
              <a:pPr/>
              <a:t>39</a:t>
            </a:fld>
            <a:endParaRPr lang="en-GB" altLang="en-US"/>
          </a:p>
        </p:txBody>
      </p:sp>
    </p:spTree>
    <p:extLst>
      <p:ext uri="{BB962C8B-B14F-4D97-AF65-F5344CB8AC3E}">
        <p14:creationId xmlns:p14="http://schemas.microsoft.com/office/powerpoint/2010/main" val="2624128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5" name="Rectangle 1946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6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21748"/>
          <a:stretch/>
        </p:blipFill>
        <p:spPr bwMode="auto">
          <a:xfrm>
            <a:off x="2831834" y="10"/>
            <a:ext cx="7252231"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Rectangle 1946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0" name="Rectangle 2">
            <a:extLst>
              <a:ext uri="{FF2B5EF4-FFF2-40B4-BE49-F238E27FC236}">
                <a16:creationId xmlns:a16="http://schemas.microsoft.com/office/drawing/2014/main" id="{30004827-98D5-E045-A5D0-0D9148BC9275}"/>
              </a:ext>
            </a:extLst>
          </p:cNvPr>
          <p:cNvSpPr>
            <a:spLocks noGrp="1" noChangeArrowheads="1"/>
          </p:cNvSpPr>
          <p:nvPr>
            <p:ph type="title"/>
          </p:nvPr>
        </p:nvSpPr>
        <p:spPr>
          <a:xfrm>
            <a:off x="251520" y="365124"/>
            <a:ext cx="4104456" cy="4432027"/>
          </a:xfrm>
        </p:spPr>
        <p:txBody>
          <a:bodyPr>
            <a:normAutofit/>
          </a:bodyPr>
          <a:lstStyle/>
          <a:p>
            <a:pPr eaLnBrk="1" hangingPunct="1">
              <a:lnSpc>
                <a:spcPct val="90000"/>
              </a:lnSpc>
              <a:defRPr/>
            </a:pPr>
            <a:br>
              <a:rPr lang="en-GB" altLang="en-US" sz="1700" dirty="0"/>
            </a:br>
            <a:r>
              <a:rPr lang="en-GB" altLang="en-US" sz="4000" dirty="0"/>
              <a:t>CONTRACTUAL STABILITY</a:t>
            </a:r>
            <a:br>
              <a:rPr lang="en-GB" altLang="en-US" sz="4000" dirty="0"/>
            </a:br>
            <a:r>
              <a:rPr lang="en-GB" altLang="en-US" sz="4000" dirty="0"/>
              <a:t>“PACTA SUNT SERVANDA”</a:t>
            </a:r>
            <a:br>
              <a:rPr lang="en-GB" altLang="en-US" sz="1700" dirty="0"/>
            </a:br>
            <a:br>
              <a:rPr lang="en-GB" altLang="en-US" sz="1700" dirty="0"/>
            </a:br>
            <a:endParaRPr lang="en-GB" altLang="en-US" sz="1700" dirty="0"/>
          </a:p>
        </p:txBody>
      </p:sp>
      <p:sp>
        <p:nvSpPr>
          <p:cNvPr id="17411" name="Rectangle 3">
            <a:extLst>
              <a:ext uri="{FF2B5EF4-FFF2-40B4-BE49-F238E27FC236}">
                <a16:creationId xmlns:a16="http://schemas.microsoft.com/office/drawing/2014/main" id="{D46574F7-6EF4-B742-9819-0F2F73C71504}"/>
              </a:ext>
            </a:extLst>
          </p:cNvPr>
          <p:cNvSpPr>
            <a:spLocks noGrp="1" noChangeArrowheads="1"/>
          </p:cNvSpPr>
          <p:nvPr>
            <p:ph type="body" idx="1"/>
          </p:nvPr>
        </p:nvSpPr>
        <p:spPr>
          <a:xfrm>
            <a:off x="628650" y="365124"/>
            <a:ext cx="3439294" cy="5811839"/>
          </a:xfrm>
        </p:spPr>
        <p:txBody>
          <a:bodyPr>
            <a:normAutofit/>
          </a:bodyPr>
          <a:lstStyle/>
          <a:p>
            <a:pPr marL="0" indent="0" eaLnBrk="1" hangingPunct="1">
              <a:buFont typeface="Wingdings" pitchFamily="2" charset="2"/>
              <a:buNone/>
              <a:defRPr/>
            </a:pPr>
            <a:endParaRPr lang="en-GB" altLang="en-US" sz="1700" dirty="0"/>
          </a:p>
          <a:p>
            <a:pPr eaLnBrk="1" hangingPunct="1">
              <a:buFont typeface="Wingdings" pitchFamily="2" charset="2"/>
              <a:buNone/>
              <a:defRPr/>
            </a:pPr>
            <a:endParaRPr lang="en-GB" altLang="en-US" sz="1700" dirty="0"/>
          </a:p>
          <a:p>
            <a:pPr eaLnBrk="1" hangingPunct="1">
              <a:defRPr/>
            </a:pPr>
            <a:endParaRPr lang="en-GB" altLang="en-US" sz="1700" dirty="0"/>
          </a:p>
        </p:txBody>
      </p:sp>
      <p:sp>
        <p:nvSpPr>
          <p:cNvPr id="5" name="Slide Number Placeholder 5">
            <a:extLst>
              <a:ext uri="{FF2B5EF4-FFF2-40B4-BE49-F238E27FC236}">
                <a16:creationId xmlns:a16="http://schemas.microsoft.com/office/drawing/2014/main" id="{C2A9CB00-CDCB-B84F-9B72-BDC682C8A485}"/>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869B6FBF-132F-4845-ADE9-BB5C54378DE0}" type="slidenum">
              <a:rPr lang="en-GB" altLang="en-US">
                <a:solidFill>
                  <a:srgbClr val="FFFFFF"/>
                </a:solidFill>
              </a:rPr>
              <a:pPr>
                <a:spcAft>
                  <a:spcPts val="600"/>
                </a:spcAft>
              </a:pPr>
              <a:t>4</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8F0FC-ADC6-F59D-5307-C600FB3E2E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246863-EBDB-0847-8B6E-6EFBBC4B7786}"/>
              </a:ext>
            </a:extLst>
          </p:cNvPr>
          <p:cNvSpPr>
            <a:spLocks noGrp="1"/>
          </p:cNvSpPr>
          <p:nvPr>
            <p:ph type="title"/>
          </p:nvPr>
        </p:nvSpPr>
        <p:spPr/>
        <p:txBody>
          <a:bodyPr/>
          <a:lstStyle/>
          <a:p>
            <a:r>
              <a:rPr lang="en-BE" dirty="0"/>
              <a:t>L</a:t>
            </a:r>
            <a:r>
              <a:rPr lang="en-GB" dirty="0"/>
              <a:t>e</a:t>
            </a:r>
            <a:r>
              <a:rPr lang="en-BE" dirty="0"/>
              <a:t>gal Context: ITC and Joint Liability</a:t>
            </a:r>
          </a:p>
        </p:txBody>
      </p:sp>
      <p:sp>
        <p:nvSpPr>
          <p:cNvPr id="3" name="Content Placeholder 2">
            <a:extLst>
              <a:ext uri="{FF2B5EF4-FFF2-40B4-BE49-F238E27FC236}">
                <a16:creationId xmlns:a16="http://schemas.microsoft.com/office/drawing/2014/main" id="{11628B1D-914E-C537-46FB-56A61E9AE5EA}"/>
              </a:ext>
            </a:extLst>
          </p:cNvPr>
          <p:cNvSpPr>
            <a:spLocks noGrp="1"/>
          </p:cNvSpPr>
          <p:nvPr>
            <p:ph idx="1"/>
          </p:nvPr>
        </p:nvSpPr>
        <p:spPr/>
        <p:txBody>
          <a:bodyPr/>
          <a:lstStyle/>
          <a:p>
            <a:r>
              <a:rPr lang="en-GB" dirty="0"/>
              <a:t>They restrict generally and drastically the competition in the recruitment of players already recruited by other clubs</a:t>
            </a:r>
          </a:p>
          <a:p>
            <a:r>
              <a:rPr lang="en-GB" dirty="0"/>
              <a:t>Substantial and highly unpredictable compensation</a:t>
            </a:r>
          </a:p>
          <a:p>
            <a:r>
              <a:rPr lang="en-GB" dirty="0"/>
              <a:t>No ITC = no possibility to play(paras 138 and 139)</a:t>
            </a:r>
            <a:endParaRPr lang="en-BE" dirty="0"/>
          </a:p>
        </p:txBody>
      </p:sp>
      <p:sp>
        <p:nvSpPr>
          <p:cNvPr id="4" name="Date Placeholder 3">
            <a:extLst>
              <a:ext uri="{FF2B5EF4-FFF2-40B4-BE49-F238E27FC236}">
                <a16:creationId xmlns:a16="http://schemas.microsoft.com/office/drawing/2014/main" id="{6B1D1106-92BA-B17F-BBC5-0BF9C3AF1F4F}"/>
              </a:ext>
            </a:extLst>
          </p:cNvPr>
          <p:cNvSpPr>
            <a:spLocks noGrp="1"/>
          </p:cNvSpPr>
          <p:nvPr>
            <p:ph type="dt" sz="half" idx="10"/>
          </p:nvPr>
        </p:nvSpPr>
        <p:spPr/>
        <p:txBody>
          <a:bodyPr/>
          <a:lstStyle/>
          <a:p>
            <a:pPr>
              <a:defRPr/>
            </a:pPr>
            <a:fld id="{E6943BE6-D5E4-4F8B-A2CB-B479ABCF7EC1}" type="datetime1">
              <a:rPr lang="en-GB" altLang="en-US" smtClean="0"/>
              <a:pPr>
                <a:defRPr/>
              </a:pPr>
              <a:t>16/10/2024</a:t>
            </a:fld>
            <a:endParaRPr lang="en-GB" altLang="en-US"/>
          </a:p>
        </p:txBody>
      </p:sp>
      <p:sp>
        <p:nvSpPr>
          <p:cNvPr id="5" name="Slide Number Placeholder 4">
            <a:extLst>
              <a:ext uri="{FF2B5EF4-FFF2-40B4-BE49-F238E27FC236}">
                <a16:creationId xmlns:a16="http://schemas.microsoft.com/office/drawing/2014/main" id="{CADCCC5A-B03A-E593-D335-A78529973A88}"/>
              </a:ext>
            </a:extLst>
          </p:cNvPr>
          <p:cNvSpPr>
            <a:spLocks noGrp="1"/>
          </p:cNvSpPr>
          <p:nvPr>
            <p:ph type="sldNum" sz="quarter" idx="12"/>
          </p:nvPr>
        </p:nvSpPr>
        <p:spPr/>
        <p:txBody>
          <a:bodyPr/>
          <a:lstStyle/>
          <a:p>
            <a:fld id="{71CA4EB5-D191-44E0-BDDD-BE88B9C108A4}" type="slidenum">
              <a:rPr lang="en-GB" altLang="en-US" smtClean="0"/>
              <a:pPr/>
              <a:t>40</a:t>
            </a:fld>
            <a:endParaRPr lang="en-GB" altLang="en-US"/>
          </a:p>
        </p:txBody>
      </p:sp>
    </p:spTree>
    <p:extLst>
      <p:ext uri="{BB962C8B-B14F-4D97-AF65-F5344CB8AC3E}">
        <p14:creationId xmlns:p14="http://schemas.microsoft.com/office/powerpoint/2010/main" val="23996275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2271B-C0B2-8FE8-11F3-1EE680E489C7}"/>
              </a:ext>
            </a:extLst>
          </p:cNvPr>
          <p:cNvSpPr>
            <a:spLocks noGrp="1"/>
          </p:cNvSpPr>
          <p:nvPr>
            <p:ph type="title"/>
          </p:nvPr>
        </p:nvSpPr>
        <p:spPr/>
        <p:txBody>
          <a:bodyPr/>
          <a:lstStyle/>
          <a:p>
            <a:r>
              <a:rPr lang="en-BE" dirty="0"/>
              <a:t>What are Sports Associations allowed to do?</a:t>
            </a:r>
          </a:p>
        </p:txBody>
      </p:sp>
      <p:sp>
        <p:nvSpPr>
          <p:cNvPr id="3" name="Content Placeholder 2">
            <a:extLst>
              <a:ext uri="{FF2B5EF4-FFF2-40B4-BE49-F238E27FC236}">
                <a16:creationId xmlns:a16="http://schemas.microsoft.com/office/drawing/2014/main" id="{596268C3-B1AA-9126-309F-DE0C334B949E}"/>
              </a:ext>
            </a:extLst>
          </p:cNvPr>
          <p:cNvSpPr>
            <a:spLocks noGrp="1"/>
          </p:cNvSpPr>
          <p:nvPr>
            <p:ph idx="1"/>
          </p:nvPr>
        </p:nvSpPr>
        <p:spPr/>
        <p:txBody>
          <a:bodyPr/>
          <a:lstStyle/>
          <a:p>
            <a:r>
              <a:rPr lang="en-GB" dirty="0"/>
              <a:t>T</a:t>
            </a:r>
            <a:r>
              <a:rPr lang="en-BE" dirty="0"/>
              <a:t>o adopt, </a:t>
            </a:r>
            <a:r>
              <a:rPr lang="en-GB" dirty="0"/>
              <a:t>implement and enforce rules related to the organization of competitions</a:t>
            </a:r>
          </a:p>
          <a:p>
            <a:r>
              <a:rPr lang="en-GB" dirty="0"/>
              <a:t>To adopt and impose common rules for uniformity and co-</a:t>
            </a:r>
            <a:r>
              <a:rPr lang="en-GB" dirty="0" err="1"/>
              <a:t>ordinationation</a:t>
            </a:r>
            <a:endParaRPr lang="en-GB" dirty="0"/>
          </a:p>
          <a:p>
            <a:r>
              <a:rPr lang="en-GB" dirty="0"/>
              <a:t>To regulate the composition of teams</a:t>
            </a:r>
          </a:p>
          <a:p>
            <a:r>
              <a:rPr lang="en-GB" dirty="0"/>
              <a:t>To adopt sanctions/penalties (para.143)</a:t>
            </a:r>
          </a:p>
          <a:p>
            <a:r>
              <a:rPr lang="en-GB" dirty="0"/>
              <a:t>To ensure the stability of the composition of the pool of players (by prohibiting unilateral termination during the season (Art. 16) RSTP (para. 144). </a:t>
            </a:r>
            <a:r>
              <a:rPr lang="en-GB" dirty="0">
                <a:solidFill>
                  <a:srgbClr val="FF0000"/>
                </a:solidFill>
              </a:rPr>
              <a:t>BUT….</a:t>
            </a:r>
            <a:endParaRPr lang="en-BE" dirty="0">
              <a:solidFill>
                <a:srgbClr val="FF0000"/>
              </a:solidFill>
            </a:endParaRPr>
          </a:p>
        </p:txBody>
      </p:sp>
      <p:sp>
        <p:nvSpPr>
          <p:cNvPr id="4" name="Date Placeholder 3">
            <a:extLst>
              <a:ext uri="{FF2B5EF4-FFF2-40B4-BE49-F238E27FC236}">
                <a16:creationId xmlns:a16="http://schemas.microsoft.com/office/drawing/2014/main" id="{3E79BCE6-6FEE-017B-832E-71F85076B274}"/>
              </a:ext>
            </a:extLst>
          </p:cNvPr>
          <p:cNvSpPr>
            <a:spLocks noGrp="1"/>
          </p:cNvSpPr>
          <p:nvPr>
            <p:ph type="dt" sz="half" idx="10"/>
          </p:nvPr>
        </p:nvSpPr>
        <p:spPr/>
        <p:txBody>
          <a:bodyPr/>
          <a:lstStyle/>
          <a:p>
            <a:pPr>
              <a:defRPr/>
            </a:pPr>
            <a:fld id="{E6943BE6-D5E4-4F8B-A2CB-B479ABCF7EC1}" type="datetime1">
              <a:rPr lang="en-GB" altLang="en-US" smtClean="0"/>
              <a:pPr>
                <a:defRPr/>
              </a:pPr>
              <a:t>16/10/2024</a:t>
            </a:fld>
            <a:r>
              <a:rPr lang="en-GB" altLang="en-US" dirty="0"/>
              <a:t> RSTP</a:t>
            </a:r>
          </a:p>
        </p:txBody>
      </p:sp>
      <p:sp>
        <p:nvSpPr>
          <p:cNvPr id="5" name="Slide Number Placeholder 4">
            <a:extLst>
              <a:ext uri="{FF2B5EF4-FFF2-40B4-BE49-F238E27FC236}">
                <a16:creationId xmlns:a16="http://schemas.microsoft.com/office/drawing/2014/main" id="{2EE1686F-CB10-55EF-F0B2-D80B03E167C2}"/>
              </a:ext>
            </a:extLst>
          </p:cNvPr>
          <p:cNvSpPr>
            <a:spLocks noGrp="1"/>
          </p:cNvSpPr>
          <p:nvPr>
            <p:ph type="sldNum" sz="quarter" idx="12"/>
          </p:nvPr>
        </p:nvSpPr>
        <p:spPr/>
        <p:txBody>
          <a:bodyPr/>
          <a:lstStyle/>
          <a:p>
            <a:fld id="{71CA4EB5-D191-44E0-BDDD-BE88B9C108A4}" type="slidenum">
              <a:rPr lang="en-GB" altLang="en-US" smtClean="0"/>
              <a:pPr/>
              <a:t>41</a:t>
            </a:fld>
            <a:endParaRPr lang="en-GB" altLang="en-US"/>
          </a:p>
        </p:txBody>
      </p:sp>
    </p:spTree>
    <p:extLst>
      <p:ext uri="{BB962C8B-B14F-4D97-AF65-F5344CB8AC3E}">
        <p14:creationId xmlns:p14="http://schemas.microsoft.com/office/powerpoint/2010/main" val="946912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9F8FC-24BE-E02A-61E2-B81CD1690D85}"/>
              </a:ext>
            </a:extLst>
          </p:cNvPr>
          <p:cNvSpPr>
            <a:spLocks noGrp="1"/>
          </p:cNvSpPr>
          <p:nvPr>
            <p:ph type="title"/>
          </p:nvPr>
        </p:nvSpPr>
        <p:spPr/>
        <p:txBody>
          <a:bodyPr/>
          <a:lstStyle/>
          <a:p>
            <a:r>
              <a:rPr lang="en-BE" dirty="0"/>
              <a:t>What is prohibited to Football Clubs to do ?</a:t>
            </a:r>
          </a:p>
        </p:txBody>
      </p:sp>
      <p:sp>
        <p:nvSpPr>
          <p:cNvPr id="3" name="Content Placeholder 2">
            <a:extLst>
              <a:ext uri="{FF2B5EF4-FFF2-40B4-BE49-F238E27FC236}">
                <a16:creationId xmlns:a16="http://schemas.microsoft.com/office/drawing/2014/main" id="{36E11ABF-F738-E9A6-3A25-593663BD4413}"/>
              </a:ext>
            </a:extLst>
          </p:cNvPr>
          <p:cNvSpPr>
            <a:spLocks noGrp="1"/>
          </p:cNvSpPr>
          <p:nvPr>
            <p:ph idx="1"/>
          </p:nvPr>
        </p:nvSpPr>
        <p:spPr/>
        <p:txBody>
          <a:bodyPr/>
          <a:lstStyle/>
          <a:p>
            <a:pPr algn="just"/>
            <a:r>
              <a:rPr lang="en-BE" dirty="0"/>
              <a:t>No to the acceptance of any generealised drastic and permanent restriction or even prevention of any possibility for clubs to recruit players already employed by other clubs when the contract has been allegedely terminated without just cause”</a:t>
            </a:r>
          </a:p>
          <a:p>
            <a:r>
              <a:rPr lang="en-BE" b="1" i="1" dirty="0">
                <a:solidFill>
                  <a:srgbClr val="FF0000"/>
                </a:solidFill>
              </a:rPr>
              <a:t>No to“No-poaching” </a:t>
            </a:r>
            <a:r>
              <a:rPr lang="en-BE" b="1" dirty="0">
                <a:solidFill>
                  <a:srgbClr val="FF0000"/>
                </a:solidFill>
              </a:rPr>
              <a:t>agreements between clubs</a:t>
            </a:r>
            <a:r>
              <a:rPr lang="en-BE" dirty="0"/>
              <a:t> resulting in the artificial partitioning of national an local markets, to the benefits of all clubs. (para. 145)</a:t>
            </a:r>
          </a:p>
        </p:txBody>
      </p:sp>
      <p:sp>
        <p:nvSpPr>
          <p:cNvPr id="4" name="Date Placeholder 3">
            <a:extLst>
              <a:ext uri="{FF2B5EF4-FFF2-40B4-BE49-F238E27FC236}">
                <a16:creationId xmlns:a16="http://schemas.microsoft.com/office/drawing/2014/main" id="{AA72C057-D288-26FA-0B0C-0F75974F4796}"/>
              </a:ext>
            </a:extLst>
          </p:cNvPr>
          <p:cNvSpPr>
            <a:spLocks noGrp="1"/>
          </p:cNvSpPr>
          <p:nvPr>
            <p:ph type="dt" sz="half" idx="10"/>
          </p:nvPr>
        </p:nvSpPr>
        <p:spPr/>
        <p:txBody>
          <a:bodyPr/>
          <a:lstStyle/>
          <a:p>
            <a:pPr>
              <a:defRPr/>
            </a:pPr>
            <a:fld id="{E6943BE6-D5E4-4F8B-A2CB-B479ABCF7EC1}" type="datetime1">
              <a:rPr lang="en-GB" altLang="en-US" smtClean="0"/>
              <a:pPr>
                <a:defRPr/>
              </a:pPr>
              <a:t>16/10/2024</a:t>
            </a:fld>
            <a:endParaRPr lang="en-GB" altLang="en-US"/>
          </a:p>
        </p:txBody>
      </p:sp>
      <p:sp>
        <p:nvSpPr>
          <p:cNvPr id="5" name="Slide Number Placeholder 4">
            <a:extLst>
              <a:ext uri="{FF2B5EF4-FFF2-40B4-BE49-F238E27FC236}">
                <a16:creationId xmlns:a16="http://schemas.microsoft.com/office/drawing/2014/main" id="{16AA1FE2-7377-FDA1-F9A3-A18948D5D496}"/>
              </a:ext>
            </a:extLst>
          </p:cNvPr>
          <p:cNvSpPr>
            <a:spLocks noGrp="1"/>
          </p:cNvSpPr>
          <p:nvPr>
            <p:ph type="sldNum" sz="quarter" idx="12"/>
          </p:nvPr>
        </p:nvSpPr>
        <p:spPr/>
        <p:txBody>
          <a:bodyPr/>
          <a:lstStyle/>
          <a:p>
            <a:fld id="{71CA4EB5-D191-44E0-BDDD-BE88B9C108A4}" type="slidenum">
              <a:rPr lang="en-GB" altLang="en-US" smtClean="0"/>
              <a:pPr/>
              <a:t>42</a:t>
            </a:fld>
            <a:endParaRPr lang="en-GB" altLang="en-US"/>
          </a:p>
        </p:txBody>
      </p:sp>
    </p:spTree>
    <p:extLst>
      <p:ext uri="{BB962C8B-B14F-4D97-AF65-F5344CB8AC3E}">
        <p14:creationId xmlns:p14="http://schemas.microsoft.com/office/powerpoint/2010/main" val="41452000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829D6-820A-8275-4324-C356DCCE3D09}"/>
              </a:ext>
            </a:extLst>
          </p:cNvPr>
          <p:cNvSpPr>
            <a:spLocks noGrp="1"/>
          </p:cNvSpPr>
          <p:nvPr>
            <p:ph type="title"/>
          </p:nvPr>
        </p:nvSpPr>
        <p:spPr/>
        <p:txBody>
          <a:bodyPr/>
          <a:lstStyle/>
          <a:p>
            <a:r>
              <a:rPr lang="en-BE" dirty="0"/>
              <a:t>THUS FIFA RULES</a:t>
            </a:r>
          </a:p>
        </p:txBody>
      </p:sp>
      <p:sp>
        <p:nvSpPr>
          <p:cNvPr id="3" name="Content Placeholder 2">
            <a:extLst>
              <a:ext uri="{FF2B5EF4-FFF2-40B4-BE49-F238E27FC236}">
                <a16:creationId xmlns:a16="http://schemas.microsoft.com/office/drawing/2014/main" id="{B0588079-0928-90AE-A280-BB311D4490BB}"/>
              </a:ext>
            </a:extLst>
          </p:cNvPr>
          <p:cNvSpPr>
            <a:spLocks noGrp="1"/>
          </p:cNvSpPr>
          <p:nvPr>
            <p:ph idx="1"/>
          </p:nvPr>
        </p:nvSpPr>
        <p:spPr/>
        <p:txBody>
          <a:bodyPr/>
          <a:lstStyle/>
          <a:p>
            <a:r>
              <a:rPr lang="en-BE" dirty="0"/>
              <a:t>FREEZE the market (para. 146)</a:t>
            </a:r>
          </a:p>
          <a:p>
            <a:r>
              <a:rPr lang="en-BE" dirty="0"/>
              <a:t>They are “a clear restriction on the market” (para. 146)</a:t>
            </a:r>
          </a:p>
          <a:p>
            <a:r>
              <a:rPr lang="en-BE" dirty="0"/>
              <a:t>Restriction by object (para. 148)</a:t>
            </a:r>
          </a:p>
          <a:p>
            <a:r>
              <a:rPr lang="en-GB" dirty="0"/>
              <a:t>No possible </a:t>
            </a:r>
            <a:r>
              <a:rPr lang="en-GB" dirty="0" err="1"/>
              <a:t>expection</a:t>
            </a:r>
            <a:r>
              <a:rPr lang="en-GB" dirty="0"/>
              <a:t> under Art. 101(3)TFEU because…</a:t>
            </a:r>
          </a:p>
          <a:p>
            <a:r>
              <a:rPr lang="en-GB" dirty="0"/>
              <a:t>1.Discretionary and/or disproportionate</a:t>
            </a:r>
          </a:p>
          <a:p>
            <a:r>
              <a:rPr lang="en-GB" dirty="0"/>
              <a:t>2. Not necessary.</a:t>
            </a:r>
          </a:p>
          <a:p>
            <a:r>
              <a:rPr lang="en-GB" dirty="0"/>
              <a:t>Contrary to EU Competition Law. </a:t>
            </a:r>
            <a:endParaRPr lang="en-BE" dirty="0"/>
          </a:p>
        </p:txBody>
      </p:sp>
      <p:sp>
        <p:nvSpPr>
          <p:cNvPr id="4" name="Date Placeholder 3">
            <a:extLst>
              <a:ext uri="{FF2B5EF4-FFF2-40B4-BE49-F238E27FC236}">
                <a16:creationId xmlns:a16="http://schemas.microsoft.com/office/drawing/2014/main" id="{A2402E8A-59AE-F2E1-B4D5-B045C3FB9005}"/>
              </a:ext>
            </a:extLst>
          </p:cNvPr>
          <p:cNvSpPr>
            <a:spLocks noGrp="1"/>
          </p:cNvSpPr>
          <p:nvPr>
            <p:ph type="dt" sz="half" idx="10"/>
          </p:nvPr>
        </p:nvSpPr>
        <p:spPr/>
        <p:txBody>
          <a:bodyPr/>
          <a:lstStyle/>
          <a:p>
            <a:pPr>
              <a:defRPr/>
            </a:pPr>
            <a:fld id="{E6943BE6-D5E4-4F8B-A2CB-B479ABCF7EC1}" type="datetime1">
              <a:rPr lang="en-GB" altLang="en-US" smtClean="0"/>
              <a:pPr>
                <a:defRPr/>
              </a:pPr>
              <a:t>16/10/2024</a:t>
            </a:fld>
            <a:endParaRPr lang="en-GB" altLang="en-US"/>
          </a:p>
        </p:txBody>
      </p:sp>
      <p:sp>
        <p:nvSpPr>
          <p:cNvPr id="5" name="Slide Number Placeholder 4">
            <a:extLst>
              <a:ext uri="{FF2B5EF4-FFF2-40B4-BE49-F238E27FC236}">
                <a16:creationId xmlns:a16="http://schemas.microsoft.com/office/drawing/2014/main" id="{6FF6995B-8F52-EA35-AD49-72359E860888}"/>
              </a:ext>
            </a:extLst>
          </p:cNvPr>
          <p:cNvSpPr>
            <a:spLocks noGrp="1"/>
          </p:cNvSpPr>
          <p:nvPr>
            <p:ph type="sldNum" sz="quarter" idx="12"/>
          </p:nvPr>
        </p:nvSpPr>
        <p:spPr/>
        <p:txBody>
          <a:bodyPr/>
          <a:lstStyle/>
          <a:p>
            <a:fld id="{71CA4EB5-D191-44E0-BDDD-BE88B9C108A4}" type="slidenum">
              <a:rPr lang="en-GB" altLang="en-US" smtClean="0"/>
              <a:pPr/>
              <a:t>43</a:t>
            </a:fld>
            <a:endParaRPr lang="en-GB" altLang="en-US"/>
          </a:p>
        </p:txBody>
      </p:sp>
    </p:spTree>
    <p:extLst>
      <p:ext uri="{BB962C8B-B14F-4D97-AF65-F5344CB8AC3E}">
        <p14:creationId xmlns:p14="http://schemas.microsoft.com/office/powerpoint/2010/main" val="4162259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419A7-9048-C5E2-F880-580F500D90DF}"/>
              </a:ext>
            </a:extLst>
          </p:cNvPr>
          <p:cNvSpPr>
            <a:spLocks noGrp="1"/>
          </p:cNvSpPr>
          <p:nvPr>
            <p:ph type="title"/>
          </p:nvPr>
        </p:nvSpPr>
        <p:spPr/>
        <p:txBody>
          <a:bodyPr/>
          <a:lstStyle/>
          <a:p>
            <a:r>
              <a:rPr lang="en-BE" dirty="0"/>
              <a:t>What is next?</a:t>
            </a:r>
          </a:p>
        </p:txBody>
      </p:sp>
      <p:sp>
        <p:nvSpPr>
          <p:cNvPr id="3" name="Content Placeholder 2">
            <a:extLst>
              <a:ext uri="{FF2B5EF4-FFF2-40B4-BE49-F238E27FC236}">
                <a16:creationId xmlns:a16="http://schemas.microsoft.com/office/drawing/2014/main" id="{FE9D5278-7A0F-B4F7-C85D-A9159C5ED99E}"/>
              </a:ext>
            </a:extLst>
          </p:cNvPr>
          <p:cNvSpPr>
            <a:spLocks noGrp="1"/>
          </p:cNvSpPr>
          <p:nvPr>
            <p:ph idx="1"/>
          </p:nvPr>
        </p:nvSpPr>
        <p:spPr/>
        <p:txBody>
          <a:bodyPr/>
          <a:lstStyle/>
          <a:p>
            <a:r>
              <a:rPr lang="en-BE" dirty="0"/>
              <a:t>Reform of Art. 17 RSTP</a:t>
            </a:r>
          </a:p>
          <a:p>
            <a:r>
              <a:rPr lang="en-BE" dirty="0"/>
              <a:t>From Regulation to Collective Barganining Agreement ?</a:t>
            </a:r>
          </a:p>
          <a:p>
            <a:r>
              <a:rPr lang="en-BE" dirty="0"/>
              <a:t>Calculation of compensation (back to Webster?)</a:t>
            </a:r>
          </a:p>
        </p:txBody>
      </p:sp>
      <p:sp>
        <p:nvSpPr>
          <p:cNvPr id="4" name="Date Placeholder 3">
            <a:extLst>
              <a:ext uri="{FF2B5EF4-FFF2-40B4-BE49-F238E27FC236}">
                <a16:creationId xmlns:a16="http://schemas.microsoft.com/office/drawing/2014/main" id="{F87473FB-ACC2-8567-89C9-DC19746F4B34}"/>
              </a:ext>
            </a:extLst>
          </p:cNvPr>
          <p:cNvSpPr>
            <a:spLocks noGrp="1"/>
          </p:cNvSpPr>
          <p:nvPr>
            <p:ph type="dt" sz="half" idx="10"/>
          </p:nvPr>
        </p:nvSpPr>
        <p:spPr/>
        <p:txBody>
          <a:bodyPr/>
          <a:lstStyle/>
          <a:p>
            <a:pPr>
              <a:defRPr/>
            </a:pPr>
            <a:fld id="{E6943BE6-D5E4-4F8B-A2CB-B479ABCF7EC1}" type="datetime1">
              <a:rPr lang="en-GB" altLang="en-US" smtClean="0"/>
              <a:pPr>
                <a:defRPr/>
              </a:pPr>
              <a:t>16/10/2024</a:t>
            </a:fld>
            <a:endParaRPr lang="en-GB" altLang="en-US"/>
          </a:p>
        </p:txBody>
      </p:sp>
      <p:sp>
        <p:nvSpPr>
          <p:cNvPr id="5" name="Slide Number Placeholder 4">
            <a:extLst>
              <a:ext uri="{FF2B5EF4-FFF2-40B4-BE49-F238E27FC236}">
                <a16:creationId xmlns:a16="http://schemas.microsoft.com/office/drawing/2014/main" id="{D684881D-B971-6750-455F-A735AE72E758}"/>
              </a:ext>
            </a:extLst>
          </p:cNvPr>
          <p:cNvSpPr>
            <a:spLocks noGrp="1"/>
          </p:cNvSpPr>
          <p:nvPr>
            <p:ph type="sldNum" sz="quarter" idx="12"/>
          </p:nvPr>
        </p:nvSpPr>
        <p:spPr/>
        <p:txBody>
          <a:bodyPr/>
          <a:lstStyle/>
          <a:p>
            <a:fld id="{71CA4EB5-D191-44E0-BDDD-BE88B9C108A4}" type="slidenum">
              <a:rPr lang="en-GB" altLang="en-US" smtClean="0"/>
              <a:pPr/>
              <a:t>44</a:t>
            </a:fld>
            <a:endParaRPr lang="en-GB" altLang="en-US"/>
          </a:p>
        </p:txBody>
      </p:sp>
    </p:spTree>
    <p:extLst>
      <p:ext uri="{BB962C8B-B14F-4D97-AF65-F5344CB8AC3E}">
        <p14:creationId xmlns:p14="http://schemas.microsoft.com/office/powerpoint/2010/main" val="3985441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69691-7A84-67AD-76AF-2D4D561D9A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F79E5B-69CD-9D79-62CE-1C0E60E3B1C1}"/>
              </a:ext>
            </a:extLst>
          </p:cNvPr>
          <p:cNvSpPr>
            <a:spLocks noGrp="1"/>
          </p:cNvSpPr>
          <p:nvPr>
            <p:ph type="title"/>
          </p:nvPr>
        </p:nvSpPr>
        <p:spPr/>
        <p:txBody>
          <a:bodyPr/>
          <a:lstStyle/>
          <a:p>
            <a:r>
              <a:rPr lang="en-BE" dirty="0"/>
              <a:t>What is next?</a:t>
            </a:r>
          </a:p>
        </p:txBody>
      </p:sp>
      <p:sp>
        <p:nvSpPr>
          <p:cNvPr id="3" name="Content Placeholder 2">
            <a:extLst>
              <a:ext uri="{FF2B5EF4-FFF2-40B4-BE49-F238E27FC236}">
                <a16:creationId xmlns:a16="http://schemas.microsoft.com/office/drawing/2014/main" id="{FA274E4E-8DFC-4E50-B44F-AD78DADDFADD}"/>
              </a:ext>
            </a:extLst>
          </p:cNvPr>
          <p:cNvSpPr>
            <a:spLocks noGrp="1"/>
          </p:cNvSpPr>
          <p:nvPr>
            <p:ph idx="1"/>
          </p:nvPr>
        </p:nvSpPr>
        <p:spPr/>
        <p:txBody>
          <a:bodyPr/>
          <a:lstStyle/>
          <a:p>
            <a:r>
              <a:rPr lang="en-BE" dirty="0"/>
              <a:t>Sporting sanctions: yes but not on the basis of mere presumption</a:t>
            </a:r>
          </a:p>
          <a:p>
            <a:r>
              <a:rPr lang="en-BE" dirty="0"/>
              <a:t>Joint Liability: abolished or based on real objective criteria.</a:t>
            </a:r>
          </a:p>
          <a:p>
            <a:r>
              <a:rPr lang="en-BE" dirty="0"/>
              <a:t>ICT: very likely will be abolished.</a:t>
            </a:r>
          </a:p>
        </p:txBody>
      </p:sp>
      <p:sp>
        <p:nvSpPr>
          <p:cNvPr id="4" name="Date Placeholder 3">
            <a:extLst>
              <a:ext uri="{FF2B5EF4-FFF2-40B4-BE49-F238E27FC236}">
                <a16:creationId xmlns:a16="http://schemas.microsoft.com/office/drawing/2014/main" id="{3A0A72E9-6F63-8E8D-C6E4-760A06ED6B09}"/>
              </a:ext>
            </a:extLst>
          </p:cNvPr>
          <p:cNvSpPr>
            <a:spLocks noGrp="1"/>
          </p:cNvSpPr>
          <p:nvPr>
            <p:ph type="dt" sz="half" idx="10"/>
          </p:nvPr>
        </p:nvSpPr>
        <p:spPr/>
        <p:txBody>
          <a:bodyPr/>
          <a:lstStyle/>
          <a:p>
            <a:pPr>
              <a:defRPr/>
            </a:pPr>
            <a:fld id="{E6943BE6-D5E4-4F8B-A2CB-B479ABCF7EC1}" type="datetime1">
              <a:rPr lang="en-GB" altLang="en-US" smtClean="0"/>
              <a:pPr>
                <a:defRPr/>
              </a:pPr>
              <a:t>16/10/2024</a:t>
            </a:fld>
            <a:endParaRPr lang="en-GB" altLang="en-US"/>
          </a:p>
        </p:txBody>
      </p:sp>
      <p:sp>
        <p:nvSpPr>
          <p:cNvPr id="5" name="Slide Number Placeholder 4">
            <a:extLst>
              <a:ext uri="{FF2B5EF4-FFF2-40B4-BE49-F238E27FC236}">
                <a16:creationId xmlns:a16="http://schemas.microsoft.com/office/drawing/2014/main" id="{AFACF47D-86B8-BDC1-EF4C-9A9B66EAD23E}"/>
              </a:ext>
            </a:extLst>
          </p:cNvPr>
          <p:cNvSpPr>
            <a:spLocks noGrp="1"/>
          </p:cNvSpPr>
          <p:nvPr>
            <p:ph type="sldNum" sz="quarter" idx="12"/>
          </p:nvPr>
        </p:nvSpPr>
        <p:spPr/>
        <p:txBody>
          <a:bodyPr/>
          <a:lstStyle/>
          <a:p>
            <a:fld id="{71CA4EB5-D191-44E0-BDDD-BE88B9C108A4}" type="slidenum">
              <a:rPr lang="en-GB" altLang="en-US" smtClean="0"/>
              <a:pPr/>
              <a:t>45</a:t>
            </a:fld>
            <a:endParaRPr lang="en-GB" altLang="en-US"/>
          </a:p>
        </p:txBody>
      </p:sp>
    </p:spTree>
    <p:extLst>
      <p:ext uri="{BB962C8B-B14F-4D97-AF65-F5344CB8AC3E}">
        <p14:creationId xmlns:p14="http://schemas.microsoft.com/office/powerpoint/2010/main" val="30364700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D23800-E39D-DB90-C79A-6966D8C74CB7}"/>
              </a:ext>
            </a:extLst>
          </p:cNvPr>
          <p:cNvSpPr>
            <a:spLocks noGrp="1"/>
          </p:cNvSpPr>
          <p:nvPr>
            <p:ph type="title"/>
          </p:nvPr>
        </p:nvSpPr>
        <p:spPr>
          <a:xfrm>
            <a:off x="1028697" y="348865"/>
            <a:ext cx="7533018" cy="877729"/>
          </a:xfrm>
        </p:spPr>
        <p:txBody>
          <a:bodyPr anchor="ctr">
            <a:normAutofit/>
          </a:bodyPr>
          <a:lstStyle/>
          <a:p>
            <a:pPr>
              <a:lnSpc>
                <a:spcPct val="90000"/>
              </a:lnSpc>
            </a:pPr>
            <a:r>
              <a:rPr lang="en-BE" sz="2700">
                <a:solidFill>
                  <a:srgbClr val="FFFFFF"/>
                </a:solidFill>
              </a:rPr>
              <a:t>What are the possible consequences in the short term?</a:t>
            </a:r>
          </a:p>
        </p:txBody>
      </p:sp>
      <p:sp>
        <p:nvSpPr>
          <p:cNvPr id="4" name="Date Placeholder 3">
            <a:extLst>
              <a:ext uri="{FF2B5EF4-FFF2-40B4-BE49-F238E27FC236}">
                <a16:creationId xmlns:a16="http://schemas.microsoft.com/office/drawing/2014/main" id="{06A4DC12-1B0B-AB8F-5152-546C30FFB933}"/>
              </a:ext>
            </a:extLst>
          </p:cNvPr>
          <p:cNvSpPr>
            <a:spLocks noGrp="1"/>
          </p:cNvSpPr>
          <p:nvPr>
            <p:ph type="dt" sz="half" idx="10"/>
          </p:nvPr>
        </p:nvSpPr>
        <p:spPr>
          <a:xfrm>
            <a:off x="6727698" y="6455664"/>
            <a:ext cx="2057400" cy="365125"/>
          </a:xfrm>
        </p:spPr>
        <p:txBody>
          <a:bodyPr>
            <a:normAutofit/>
          </a:bodyPr>
          <a:lstStyle/>
          <a:p>
            <a:pPr algn="r">
              <a:spcAft>
                <a:spcPts val="600"/>
              </a:spcAft>
              <a:defRPr/>
            </a:pPr>
            <a:fld id="{E6943BE6-D5E4-4F8B-A2CB-B479ABCF7EC1}" type="datetime1">
              <a:rPr lang="en-GB" altLang="en-US" sz="1000">
                <a:solidFill>
                  <a:schemeClr val="tx1">
                    <a:lumMod val="50000"/>
                    <a:lumOff val="50000"/>
                  </a:schemeClr>
                </a:solidFill>
              </a:rPr>
              <a:pPr algn="r">
                <a:spcAft>
                  <a:spcPts val="600"/>
                </a:spcAft>
                <a:defRPr/>
              </a:pPr>
              <a:t>16/10/2024</a:t>
            </a:fld>
            <a:endParaRPr lang="en-GB" altLang="en-US" sz="100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16070312-A732-7CD9-48E8-D38F85FF7103}"/>
              </a:ext>
            </a:extLst>
          </p:cNvPr>
          <p:cNvSpPr>
            <a:spLocks noGrp="1"/>
          </p:cNvSpPr>
          <p:nvPr>
            <p:ph type="sldNum" sz="quarter" idx="12"/>
          </p:nvPr>
        </p:nvSpPr>
        <p:spPr>
          <a:xfrm>
            <a:off x="8778240" y="6455664"/>
            <a:ext cx="336042" cy="365125"/>
          </a:xfrm>
        </p:spPr>
        <p:txBody>
          <a:bodyPr>
            <a:normAutofit/>
          </a:bodyPr>
          <a:lstStyle/>
          <a:p>
            <a:pPr>
              <a:spcAft>
                <a:spcPts val="600"/>
              </a:spcAft>
            </a:pPr>
            <a:fld id="{71CA4EB5-D191-44E0-BDDD-BE88B9C108A4}" type="slidenum">
              <a:rPr lang="en-GB" altLang="en-US" sz="1000">
                <a:solidFill>
                  <a:schemeClr val="tx1">
                    <a:lumMod val="50000"/>
                    <a:lumOff val="50000"/>
                  </a:schemeClr>
                </a:solidFill>
              </a:rPr>
              <a:pPr>
                <a:spcAft>
                  <a:spcPts val="600"/>
                </a:spcAft>
              </a:pPr>
              <a:t>46</a:t>
            </a:fld>
            <a:endParaRPr lang="en-GB" altLang="en-US" sz="1000">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B2ACB907-5412-1214-35E8-FF35A9168116}"/>
              </a:ext>
            </a:extLst>
          </p:cNvPr>
          <p:cNvGraphicFramePr>
            <a:graphicFrameLocks noGrp="1"/>
          </p:cNvGraphicFramePr>
          <p:nvPr>
            <p:ph idx="1"/>
            <p:extLst>
              <p:ext uri="{D42A27DB-BD31-4B8C-83A1-F6EECF244321}">
                <p14:modId xmlns:p14="http://schemas.microsoft.com/office/powerpoint/2010/main" val="1005956172"/>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05438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7F3342-ED22-67DB-7552-20EDA2B8F63B}"/>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4CB8BE14-1C79-82C5-F872-7B3AC36CD031}"/>
              </a:ext>
            </a:extLst>
          </p:cNvPr>
          <p:cNvPicPr>
            <a:picLocks noChangeAspect="1"/>
          </p:cNvPicPr>
          <p:nvPr/>
        </p:nvPicPr>
        <p:blipFill>
          <a:blip r:embed="rId2">
            <a:alphaModFix amt="35000"/>
          </a:blip>
          <a:srcRect l="6491" r="4842"/>
          <a:stretch/>
        </p:blipFill>
        <p:spPr>
          <a:xfrm>
            <a:off x="20" y="10"/>
            <a:ext cx="9143980" cy="6857990"/>
          </a:xfrm>
          <a:prstGeom prst="rect">
            <a:avLst/>
          </a:prstGeom>
        </p:spPr>
      </p:pic>
      <p:sp>
        <p:nvSpPr>
          <p:cNvPr id="2" name="Title 1">
            <a:extLst>
              <a:ext uri="{FF2B5EF4-FFF2-40B4-BE49-F238E27FC236}">
                <a16:creationId xmlns:a16="http://schemas.microsoft.com/office/drawing/2014/main" id="{6C0DC373-2C71-DE26-350E-589E2B3EC405}"/>
              </a:ext>
            </a:extLst>
          </p:cNvPr>
          <p:cNvSpPr>
            <a:spLocks noGrp="1"/>
          </p:cNvSpPr>
          <p:nvPr>
            <p:ph type="title"/>
          </p:nvPr>
        </p:nvSpPr>
        <p:spPr>
          <a:xfrm>
            <a:off x="628650" y="365125"/>
            <a:ext cx="7886700" cy="1325563"/>
          </a:xfrm>
        </p:spPr>
        <p:txBody>
          <a:bodyPr>
            <a:normAutofit/>
          </a:bodyPr>
          <a:lstStyle/>
          <a:p>
            <a:pPr>
              <a:lnSpc>
                <a:spcPct val="90000"/>
              </a:lnSpc>
            </a:pPr>
            <a:r>
              <a:rPr lang="en-BE" sz="3400">
                <a:solidFill>
                  <a:srgbClr val="FFFFFF"/>
                </a:solidFill>
              </a:rPr>
              <a:t>What are the possible consequences in the medium and long term?</a:t>
            </a:r>
          </a:p>
        </p:txBody>
      </p:sp>
      <p:sp>
        <p:nvSpPr>
          <p:cNvPr id="4" name="Date Placeholder 3">
            <a:extLst>
              <a:ext uri="{FF2B5EF4-FFF2-40B4-BE49-F238E27FC236}">
                <a16:creationId xmlns:a16="http://schemas.microsoft.com/office/drawing/2014/main" id="{BF0FFF80-A610-A364-7913-863ED598AA43}"/>
              </a:ext>
            </a:extLst>
          </p:cNvPr>
          <p:cNvSpPr>
            <a:spLocks noGrp="1"/>
          </p:cNvSpPr>
          <p:nvPr>
            <p:ph type="dt" sz="half" idx="10"/>
          </p:nvPr>
        </p:nvSpPr>
        <p:spPr>
          <a:xfrm>
            <a:off x="628650" y="6356350"/>
            <a:ext cx="2057400" cy="365125"/>
          </a:xfrm>
        </p:spPr>
        <p:txBody>
          <a:bodyPr>
            <a:normAutofit/>
          </a:bodyPr>
          <a:lstStyle/>
          <a:p>
            <a:pPr>
              <a:spcAft>
                <a:spcPts val="600"/>
              </a:spcAft>
              <a:defRPr/>
            </a:pPr>
            <a:fld id="{E6943BE6-D5E4-4F8B-A2CB-B479ABCF7EC1}" type="datetime1">
              <a:rPr lang="en-GB" altLang="en-US" sz="1000">
                <a:solidFill>
                  <a:srgbClr val="FFFFFF"/>
                </a:solidFill>
              </a:rPr>
              <a:pPr>
                <a:spcAft>
                  <a:spcPts val="600"/>
                </a:spcAft>
                <a:defRPr/>
              </a:pPr>
              <a:t>16/10/2024</a:t>
            </a:fld>
            <a:endParaRPr lang="en-GB" altLang="en-US" sz="1000">
              <a:solidFill>
                <a:srgbClr val="FFFFFF"/>
              </a:solidFill>
            </a:endParaRPr>
          </a:p>
        </p:txBody>
      </p:sp>
      <p:sp>
        <p:nvSpPr>
          <p:cNvPr id="5" name="Slide Number Placeholder 4">
            <a:extLst>
              <a:ext uri="{FF2B5EF4-FFF2-40B4-BE49-F238E27FC236}">
                <a16:creationId xmlns:a16="http://schemas.microsoft.com/office/drawing/2014/main" id="{F476B930-A1C3-9A8B-696A-293A5F48D4EA}"/>
              </a:ext>
            </a:extLst>
          </p:cNvPr>
          <p:cNvSpPr>
            <a:spLocks noGrp="1"/>
          </p:cNvSpPr>
          <p:nvPr>
            <p:ph type="sldNum" sz="quarter" idx="12"/>
          </p:nvPr>
        </p:nvSpPr>
        <p:spPr>
          <a:xfrm>
            <a:off x="6457950" y="6356350"/>
            <a:ext cx="2057400" cy="365125"/>
          </a:xfrm>
        </p:spPr>
        <p:txBody>
          <a:bodyPr>
            <a:normAutofit/>
          </a:bodyPr>
          <a:lstStyle/>
          <a:p>
            <a:pPr>
              <a:spcAft>
                <a:spcPts val="600"/>
              </a:spcAft>
            </a:pPr>
            <a:fld id="{71CA4EB5-D191-44E0-BDDD-BE88B9C108A4}" type="slidenum">
              <a:rPr lang="en-GB" altLang="en-US" sz="1000">
                <a:solidFill>
                  <a:srgbClr val="FFFFFF"/>
                </a:solidFill>
              </a:rPr>
              <a:pPr>
                <a:spcAft>
                  <a:spcPts val="600"/>
                </a:spcAft>
              </a:pPr>
              <a:t>47</a:t>
            </a:fld>
            <a:endParaRPr lang="en-GB" altLang="en-US" sz="1000">
              <a:solidFill>
                <a:srgbClr val="FFFFFF"/>
              </a:solidFill>
            </a:endParaRPr>
          </a:p>
        </p:txBody>
      </p:sp>
      <p:graphicFrame>
        <p:nvGraphicFramePr>
          <p:cNvPr id="23" name="Content Placeholder 2">
            <a:extLst>
              <a:ext uri="{FF2B5EF4-FFF2-40B4-BE49-F238E27FC236}">
                <a16:creationId xmlns:a16="http://schemas.microsoft.com/office/drawing/2014/main" id="{180C0CC5-3E95-87D8-F927-92AAC18B24C9}"/>
              </a:ext>
            </a:extLst>
          </p:cNvPr>
          <p:cNvGraphicFramePr>
            <a:graphicFrameLocks noGrp="1"/>
          </p:cNvGraphicFramePr>
          <p:nvPr>
            <p:ph idx="1"/>
            <p:extLst>
              <p:ext uri="{D42A27DB-BD31-4B8C-83A1-F6EECF244321}">
                <p14:modId xmlns:p14="http://schemas.microsoft.com/office/powerpoint/2010/main" val="1156743169"/>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62890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ck with a love heart">
            <a:extLst>
              <a:ext uri="{FF2B5EF4-FFF2-40B4-BE49-F238E27FC236}">
                <a16:creationId xmlns:a16="http://schemas.microsoft.com/office/drawing/2014/main" id="{EE017CC4-DCF3-8FD3-8C5B-8C0A87614E51}"/>
              </a:ext>
            </a:extLst>
          </p:cNvPr>
          <p:cNvPicPr>
            <a:picLocks noChangeAspect="1"/>
          </p:cNvPicPr>
          <p:nvPr/>
        </p:nvPicPr>
        <p:blipFill rotWithShape="1">
          <a:blip r:embed="rId2"/>
          <a:srcRect l="20533" r="19983"/>
          <a:stretch/>
        </p:blipFill>
        <p:spPr>
          <a:xfrm>
            <a:off x="1891767" y="10"/>
            <a:ext cx="7252231"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AD3342-0CD1-FD4F-B9B3-5599971ADD62}"/>
              </a:ext>
            </a:extLst>
          </p:cNvPr>
          <p:cNvSpPr>
            <a:spLocks noGrp="1"/>
          </p:cNvSpPr>
          <p:nvPr>
            <p:ph type="title"/>
          </p:nvPr>
        </p:nvSpPr>
        <p:spPr>
          <a:xfrm>
            <a:off x="628650" y="365125"/>
            <a:ext cx="2866641" cy="1899912"/>
          </a:xfrm>
        </p:spPr>
        <p:txBody>
          <a:bodyPr>
            <a:normAutofit/>
          </a:bodyPr>
          <a:lstStyle/>
          <a:p>
            <a:pPr>
              <a:defRPr/>
            </a:pPr>
            <a:r>
              <a:rPr lang="en-US" sz="3500"/>
              <a:t>Respect of the Contract (Art. 13)</a:t>
            </a:r>
          </a:p>
        </p:txBody>
      </p:sp>
      <p:sp>
        <p:nvSpPr>
          <p:cNvPr id="3" name="Content Placeholder 2">
            <a:extLst>
              <a:ext uri="{FF2B5EF4-FFF2-40B4-BE49-F238E27FC236}">
                <a16:creationId xmlns:a16="http://schemas.microsoft.com/office/drawing/2014/main" id="{95D7F399-F393-4949-AACF-8A48B388DF83}"/>
              </a:ext>
            </a:extLst>
          </p:cNvPr>
          <p:cNvSpPr>
            <a:spLocks noGrp="1"/>
          </p:cNvSpPr>
          <p:nvPr>
            <p:ph idx="1"/>
          </p:nvPr>
        </p:nvSpPr>
        <p:spPr>
          <a:xfrm>
            <a:off x="628650" y="2434201"/>
            <a:ext cx="2866641" cy="3742762"/>
          </a:xfrm>
        </p:spPr>
        <p:txBody>
          <a:bodyPr>
            <a:normAutofit/>
          </a:bodyPr>
          <a:lstStyle/>
          <a:p>
            <a:pPr>
              <a:defRPr/>
            </a:pPr>
            <a:r>
              <a:rPr lang="en-US" sz="1700"/>
              <a:t>Termination upon expiry</a:t>
            </a:r>
          </a:p>
          <a:p>
            <a:pPr>
              <a:defRPr/>
            </a:pPr>
            <a:r>
              <a:rPr lang="en-US" sz="1700"/>
              <a:t>Mutual Agreement</a:t>
            </a:r>
          </a:p>
          <a:p>
            <a:pPr lvl="1">
              <a:defRPr/>
            </a:pPr>
            <a:r>
              <a:rPr lang="en-US" sz="1700"/>
              <a:t>If (and only if) the transfer before end of contract, a transfer fee is allowed.</a:t>
            </a:r>
          </a:p>
        </p:txBody>
      </p:sp>
      <p:sp>
        <p:nvSpPr>
          <p:cNvPr id="4" name="Date Placeholder 3">
            <a:extLst>
              <a:ext uri="{FF2B5EF4-FFF2-40B4-BE49-F238E27FC236}">
                <a16:creationId xmlns:a16="http://schemas.microsoft.com/office/drawing/2014/main" id="{09C9ABB1-EDCF-C34E-8CFD-957CDD3BCD57}"/>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16/10/2024</a:t>
            </a:fld>
            <a:endParaRPr lang="en-GB" altLang="en-US"/>
          </a:p>
        </p:txBody>
      </p:sp>
      <p:sp>
        <p:nvSpPr>
          <p:cNvPr id="5" name="Slide Number Placeholder 4">
            <a:extLst>
              <a:ext uri="{FF2B5EF4-FFF2-40B4-BE49-F238E27FC236}">
                <a16:creationId xmlns:a16="http://schemas.microsoft.com/office/drawing/2014/main" id="{DD2A278E-143F-4149-90CE-3B1E5F16A7D5}"/>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52040766-6470-4937-8E43-9E1F3F287BDA}" type="slidenum">
              <a:rPr lang="en-GB" altLang="en-US">
                <a:solidFill>
                  <a:srgbClr val="FFFFFF"/>
                </a:solidFill>
              </a:rPr>
              <a:pPr>
                <a:spcAft>
                  <a:spcPts val="600"/>
                </a:spcAft>
              </a:pPr>
              <a:t>5</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23" name="Rectangle 10">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12">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14">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709375"/>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6">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84243" y="1789005"/>
            <a:ext cx="5413238" cy="324475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90F773-CA3B-5D4E-8103-5BE09B7FAA4D}"/>
              </a:ext>
            </a:extLst>
          </p:cNvPr>
          <p:cNvSpPr>
            <a:spLocks noGrp="1"/>
          </p:cNvSpPr>
          <p:nvPr>
            <p:ph type="title"/>
          </p:nvPr>
        </p:nvSpPr>
        <p:spPr>
          <a:xfrm>
            <a:off x="378725" y="675564"/>
            <a:ext cx="2707375" cy="5204085"/>
          </a:xfrm>
        </p:spPr>
        <p:txBody>
          <a:bodyPr>
            <a:normAutofit/>
          </a:bodyPr>
          <a:lstStyle/>
          <a:p>
            <a:pPr>
              <a:defRPr/>
            </a:pPr>
            <a:r>
              <a:rPr lang="en-US" sz="3700" dirty="0"/>
              <a:t>Termination for Just Cause</a:t>
            </a:r>
          </a:p>
        </p:txBody>
      </p:sp>
      <p:cxnSp>
        <p:nvCxnSpPr>
          <p:cNvPr id="27" name="Straight Connector 18">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16C2064-862F-2344-8CAC-7ACF076FC057}"/>
              </a:ext>
            </a:extLst>
          </p:cNvPr>
          <p:cNvSpPr>
            <a:spLocks noGrp="1"/>
          </p:cNvSpPr>
          <p:nvPr>
            <p:ph type="sldNum" sz="quarter" idx="12"/>
          </p:nvPr>
        </p:nvSpPr>
        <p:spPr>
          <a:xfrm>
            <a:off x="8535480" y="0"/>
            <a:ext cx="608520" cy="704762"/>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Aft>
                <a:spcPts val="600"/>
              </a:spcAft>
            </a:pPr>
            <a:fld id="{D6169EB9-DDD5-48CD-AC71-01B11E483652}" type="slidenum">
              <a:rPr lang="en-GB" altLang="en-US" smtClean="0"/>
              <a:pPr algn="ctr">
                <a:spcAft>
                  <a:spcPts val="600"/>
                </a:spcAft>
              </a:pPr>
              <a:t>6</a:t>
            </a:fld>
            <a:endParaRPr lang="en-GB" altLang="en-US"/>
          </a:p>
        </p:txBody>
      </p:sp>
      <p:cxnSp>
        <p:nvCxnSpPr>
          <p:cNvPr id="28" name="Straight Connector 20">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22ED45D5-9B68-9B4E-94BB-E7ACD032A5DA}"/>
              </a:ext>
            </a:extLst>
          </p:cNvPr>
          <p:cNvSpPr>
            <a:spLocks noGrp="1"/>
          </p:cNvSpPr>
          <p:nvPr>
            <p:ph type="dt" sz="quarter" idx="10"/>
          </p:nvPr>
        </p:nvSpPr>
        <p:spPr>
          <a:xfrm>
            <a:off x="328161" y="6134382"/>
            <a:ext cx="2057400" cy="723618"/>
          </a:xfrm>
        </p:spPr>
        <p:txBody>
          <a:bodyPr>
            <a:normAutofit/>
          </a:bodyPr>
          <a:lstStyle/>
          <a:p>
            <a:pPr>
              <a:spcAft>
                <a:spcPts val="600"/>
              </a:spcAft>
              <a:defRPr/>
            </a:pPr>
            <a:fld id="{79777ADD-6FCE-1440-9EAA-7D93C98384BB}" type="datetime1">
              <a:rPr lang="en-GB" altLang="en-US" smtClean="0"/>
              <a:pPr>
                <a:spcAft>
                  <a:spcPts val="600"/>
                </a:spcAft>
                <a:defRPr/>
              </a:pPr>
              <a:t>16/10/2024</a:t>
            </a:fld>
            <a:endParaRPr lang="en-GB" altLang="en-US"/>
          </a:p>
        </p:txBody>
      </p:sp>
      <p:graphicFrame>
        <p:nvGraphicFramePr>
          <p:cNvPr id="29" name="Content Placeholder 2">
            <a:extLst>
              <a:ext uri="{FF2B5EF4-FFF2-40B4-BE49-F238E27FC236}">
                <a16:creationId xmlns:a16="http://schemas.microsoft.com/office/drawing/2014/main" id="{4369F6C7-80A7-FB27-1C2E-7AFCD9927FCD}"/>
              </a:ext>
            </a:extLst>
          </p:cNvPr>
          <p:cNvGraphicFramePr>
            <a:graphicFrameLocks noGrp="1"/>
          </p:cNvGraphicFramePr>
          <p:nvPr>
            <p:ph idx="1"/>
            <p:extLst>
              <p:ext uri="{D42A27DB-BD31-4B8C-83A1-F6EECF244321}">
                <p14:modId xmlns:p14="http://schemas.microsoft.com/office/powerpoint/2010/main" val="692050369"/>
              </p:ext>
            </p:extLst>
          </p:nvPr>
        </p:nvGraphicFramePr>
        <p:xfrm>
          <a:off x="3582547" y="819369"/>
          <a:ext cx="4941945"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3D0509-BC74-DD47-A72E-74B638CB055F}"/>
              </a:ext>
            </a:extLst>
          </p:cNvPr>
          <p:cNvSpPr>
            <a:spLocks noGrp="1"/>
          </p:cNvSpPr>
          <p:nvPr>
            <p:ph type="title"/>
          </p:nvPr>
        </p:nvSpPr>
        <p:spPr>
          <a:xfrm>
            <a:off x="439858" y="1683756"/>
            <a:ext cx="2336449" cy="2396359"/>
          </a:xfrm>
        </p:spPr>
        <p:txBody>
          <a:bodyPr anchor="b">
            <a:normAutofit/>
          </a:bodyPr>
          <a:lstStyle/>
          <a:p>
            <a:pPr algn="r">
              <a:defRPr/>
            </a:pPr>
            <a:r>
              <a:rPr lang="en-US" sz="3500">
                <a:solidFill>
                  <a:srgbClr val="FFFFFF"/>
                </a:solidFill>
              </a:rPr>
              <a:t>JUST CAUSE</a:t>
            </a:r>
          </a:p>
        </p:txBody>
      </p:sp>
      <p:sp>
        <p:nvSpPr>
          <p:cNvPr id="4" name="Date Placeholder 3">
            <a:extLst>
              <a:ext uri="{FF2B5EF4-FFF2-40B4-BE49-F238E27FC236}">
                <a16:creationId xmlns:a16="http://schemas.microsoft.com/office/drawing/2014/main" id="{06713651-8F0D-204A-B85E-875C11888C67}"/>
              </a:ext>
            </a:extLst>
          </p:cNvPr>
          <p:cNvSpPr>
            <a:spLocks noGrp="1"/>
          </p:cNvSpPr>
          <p:nvPr>
            <p:ph type="dt" sz="quarter" idx="10"/>
          </p:nvPr>
        </p:nvSpPr>
        <p:spPr>
          <a:xfrm>
            <a:off x="6727698" y="6455664"/>
            <a:ext cx="2057400" cy="365125"/>
          </a:xfrm>
        </p:spPr>
        <p:txBody>
          <a:bodyPr>
            <a:normAutofit/>
          </a:bodyPr>
          <a:lstStyle/>
          <a:p>
            <a:pPr algn="r">
              <a:spcAft>
                <a:spcPts val="600"/>
              </a:spcAft>
              <a:defRPr/>
            </a:pPr>
            <a:fld id="{79777ADD-6FCE-1440-9EAA-7D93C98384BB}" type="datetime1">
              <a:rPr lang="en-GB" altLang="en-US" sz="1000">
                <a:solidFill>
                  <a:schemeClr val="tx1">
                    <a:lumMod val="50000"/>
                    <a:lumOff val="50000"/>
                  </a:schemeClr>
                </a:solidFill>
              </a:rPr>
              <a:pPr algn="r">
                <a:spcAft>
                  <a:spcPts val="600"/>
                </a:spcAft>
                <a:defRPr/>
              </a:pPr>
              <a:t>16/10/2024</a:t>
            </a:fld>
            <a:endParaRPr lang="en-GB" altLang="en-US" sz="100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A2103D36-9C5A-E84A-985F-2D5172A4135A}"/>
              </a:ext>
            </a:extLst>
          </p:cNvPr>
          <p:cNvSpPr>
            <a:spLocks noGrp="1"/>
          </p:cNvSpPr>
          <p:nvPr>
            <p:ph type="sldNum" sz="quarter" idx="12"/>
          </p:nvPr>
        </p:nvSpPr>
        <p:spPr>
          <a:xfrm>
            <a:off x="8778240" y="6455664"/>
            <a:ext cx="336042"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75E192DB-3EA9-4DCF-98A0-2E0AF5B5263E}" type="slidenum">
              <a:rPr lang="en-GB" altLang="en-US" sz="1000">
                <a:solidFill>
                  <a:schemeClr val="tx1">
                    <a:lumMod val="50000"/>
                    <a:lumOff val="50000"/>
                  </a:schemeClr>
                </a:solidFill>
              </a:rPr>
              <a:pPr>
                <a:spcAft>
                  <a:spcPts val="600"/>
                </a:spcAft>
              </a:pPr>
              <a:t>7</a:t>
            </a:fld>
            <a:endParaRPr lang="en-GB" altLang="en-US" sz="1000">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196562A2-8575-0C72-A79C-081F8B07A131}"/>
              </a:ext>
            </a:extLst>
          </p:cNvPr>
          <p:cNvGraphicFramePr>
            <a:graphicFrameLocks noGrp="1"/>
          </p:cNvGraphicFramePr>
          <p:nvPr>
            <p:ph idx="1"/>
            <p:extLst>
              <p:ext uri="{D42A27DB-BD31-4B8C-83A1-F6EECF244321}">
                <p14:modId xmlns:p14="http://schemas.microsoft.com/office/powerpoint/2010/main" val="761038493"/>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162" name="Rectangle 4916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5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7398" r="19153"/>
          <a:stretch/>
        </p:blipFill>
        <p:spPr bwMode="auto">
          <a:xfrm>
            <a:off x="20" y="10"/>
            <a:ext cx="72522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4" name="Rectangle 4916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60E945-1C0C-5E46-8285-26BEBBBFA9A0}"/>
              </a:ext>
            </a:extLst>
          </p:cNvPr>
          <p:cNvSpPr>
            <a:spLocks noGrp="1"/>
          </p:cNvSpPr>
          <p:nvPr>
            <p:ph type="title"/>
          </p:nvPr>
        </p:nvSpPr>
        <p:spPr>
          <a:xfrm>
            <a:off x="5648707" y="365125"/>
            <a:ext cx="2866642" cy="1899912"/>
          </a:xfrm>
        </p:spPr>
        <p:txBody>
          <a:bodyPr>
            <a:normAutofit/>
          </a:bodyPr>
          <a:lstStyle/>
          <a:p>
            <a:pPr>
              <a:defRPr/>
            </a:pPr>
            <a:r>
              <a:rPr lang="en-US" sz="3500"/>
              <a:t>Just causes invoked</a:t>
            </a:r>
          </a:p>
        </p:txBody>
      </p:sp>
      <p:sp>
        <p:nvSpPr>
          <p:cNvPr id="3" name="Content Placeholder 2">
            <a:extLst>
              <a:ext uri="{FF2B5EF4-FFF2-40B4-BE49-F238E27FC236}">
                <a16:creationId xmlns:a16="http://schemas.microsoft.com/office/drawing/2014/main" id="{D12FB47D-19EC-7444-920D-DBDD9DB0B804}"/>
              </a:ext>
            </a:extLst>
          </p:cNvPr>
          <p:cNvSpPr>
            <a:spLocks noGrp="1"/>
          </p:cNvSpPr>
          <p:nvPr>
            <p:ph idx="1"/>
          </p:nvPr>
        </p:nvSpPr>
        <p:spPr>
          <a:xfrm>
            <a:off x="5648707" y="2434201"/>
            <a:ext cx="2866642" cy="3742762"/>
          </a:xfrm>
        </p:spPr>
        <p:txBody>
          <a:bodyPr>
            <a:normAutofit/>
          </a:bodyPr>
          <a:lstStyle/>
          <a:p>
            <a:pPr>
              <a:defRPr/>
            </a:pPr>
            <a:r>
              <a:rPr lang="en-US" sz="1700"/>
              <a:t>Poor ”sporting” performance: NO!</a:t>
            </a:r>
          </a:p>
          <a:p>
            <a:pPr>
              <a:defRPr/>
            </a:pPr>
            <a:r>
              <a:rPr lang="en-US" sz="1700"/>
              <a:t>Medical Negligence (Appiah case)</a:t>
            </a:r>
          </a:p>
          <a:p>
            <a:pPr>
              <a:defRPr/>
            </a:pPr>
            <a:r>
              <a:rPr lang="en-US" sz="1700"/>
              <a:t>Deregistration or Non –Registration (quota): protection of personality right/no need of a default notice.(“actual termination of the employment contract (CAS 2015/A/4122)</a:t>
            </a:r>
          </a:p>
        </p:txBody>
      </p:sp>
      <p:sp>
        <p:nvSpPr>
          <p:cNvPr id="4" name="Date Placeholder 3">
            <a:extLst>
              <a:ext uri="{FF2B5EF4-FFF2-40B4-BE49-F238E27FC236}">
                <a16:creationId xmlns:a16="http://schemas.microsoft.com/office/drawing/2014/main" id="{A3C221B4-E911-A348-85CD-27A05708B171}"/>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a:solidFill>
                  <a:srgbClr val="FFFFFF"/>
                </a:solidFill>
              </a:rPr>
              <a:pPr>
                <a:spcAft>
                  <a:spcPts val="600"/>
                </a:spcAft>
                <a:defRPr/>
              </a:pPr>
              <a:t>16/10/2024</a:t>
            </a:fld>
            <a:endParaRPr lang="en-GB" altLang="en-US">
              <a:solidFill>
                <a:srgbClr val="FFFFFF"/>
              </a:solidFill>
            </a:endParaRPr>
          </a:p>
        </p:txBody>
      </p:sp>
      <p:sp>
        <p:nvSpPr>
          <p:cNvPr id="5" name="Slide Number Placeholder 4">
            <a:extLst>
              <a:ext uri="{FF2B5EF4-FFF2-40B4-BE49-F238E27FC236}">
                <a16:creationId xmlns:a16="http://schemas.microsoft.com/office/drawing/2014/main" id="{288E59C2-3C27-8E4A-A623-B806D8D6A9BE}"/>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6171F0D0-9391-4984-AEA5-294A9E5CF6A9}" type="slidenum">
              <a:rPr lang="en-GB" altLang="en-US"/>
              <a:pPr>
                <a:spcAft>
                  <a:spcPts val="600"/>
                </a:spcAft>
              </a:pPr>
              <a:t>8</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6" name="Rectangle 5018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60E945-1C0C-5E46-8285-26BEBBBFA9A0}"/>
              </a:ext>
            </a:extLst>
          </p:cNvPr>
          <p:cNvSpPr>
            <a:spLocks noGrp="1"/>
          </p:cNvSpPr>
          <p:nvPr>
            <p:ph type="title"/>
          </p:nvPr>
        </p:nvSpPr>
        <p:spPr>
          <a:xfrm>
            <a:off x="852297" y="502020"/>
            <a:ext cx="3992787" cy="1642970"/>
          </a:xfrm>
        </p:spPr>
        <p:txBody>
          <a:bodyPr anchor="b">
            <a:normAutofit/>
          </a:bodyPr>
          <a:lstStyle/>
          <a:p>
            <a:pPr>
              <a:defRPr/>
            </a:pPr>
            <a:r>
              <a:rPr lang="en-US" sz="3500"/>
              <a:t>Just causes invoked</a:t>
            </a:r>
          </a:p>
        </p:txBody>
      </p:sp>
      <p:sp>
        <p:nvSpPr>
          <p:cNvPr id="3" name="Content Placeholder 2">
            <a:extLst>
              <a:ext uri="{FF2B5EF4-FFF2-40B4-BE49-F238E27FC236}">
                <a16:creationId xmlns:a16="http://schemas.microsoft.com/office/drawing/2014/main" id="{D12FB47D-19EC-7444-920D-DBDD9DB0B804}"/>
              </a:ext>
            </a:extLst>
          </p:cNvPr>
          <p:cNvSpPr>
            <a:spLocks noGrp="1"/>
          </p:cNvSpPr>
          <p:nvPr>
            <p:ph idx="1"/>
          </p:nvPr>
        </p:nvSpPr>
        <p:spPr>
          <a:xfrm>
            <a:off x="858692" y="2405894"/>
            <a:ext cx="3986392" cy="3535083"/>
          </a:xfrm>
        </p:spPr>
        <p:txBody>
          <a:bodyPr anchor="t">
            <a:normAutofit/>
          </a:bodyPr>
          <a:lstStyle/>
          <a:p>
            <a:pPr>
              <a:defRPr/>
            </a:pPr>
            <a:r>
              <a:rPr lang="en-US" sz="1700"/>
              <a:t>Visa and work permit</a:t>
            </a:r>
          </a:p>
          <a:p>
            <a:pPr>
              <a:defRPr/>
            </a:pPr>
            <a:r>
              <a:rPr lang="en-US" sz="1700"/>
              <a:t>Termination as disciplinary sanction(no! ultima ratio)</a:t>
            </a:r>
          </a:p>
          <a:p>
            <a:pPr>
              <a:defRPr/>
            </a:pPr>
            <a:r>
              <a:rPr lang="en-US" sz="1700"/>
              <a:t>Leaving without authorization or failing to return after authorized leave</a:t>
            </a:r>
          </a:p>
          <a:p>
            <a:pPr lvl="1">
              <a:defRPr/>
            </a:pPr>
            <a:r>
              <a:rPr lang="en-US" sz="1700"/>
              <a:t>Request to return</a:t>
            </a:r>
          </a:p>
          <a:p>
            <a:pPr lvl="1">
              <a:defRPr/>
            </a:pPr>
            <a:r>
              <a:rPr lang="en-US" sz="1700"/>
              <a:t>Reasonable deadline  </a:t>
            </a:r>
          </a:p>
          <a:p>
            <a:pPr lvl="1">
              <a:defRPr/>
            </a:pPr>
            <a:r>
              <a:rPr lang="en-US" sz="1700"/>
              <a:t>(The Ortega case)</a:t>
            </a:r>
          </a:p>
        </p:txBody>
      </p:sp>
      <p:sp>
        <p:nvSpPr>
          <p:cNvPr id="50188" name="Rectangle 5018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90" name="Rectangle 5018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92" name="Rectangle 5019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94" name="Rectangle 5019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0181"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06975" y="1880998"/>
            <a:ext cx="3127897" cy="31278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A3C221B4-E911-A348-85CD-27A05708B171}"/>
              </a:ext>
            </a:extLst>
          </p:cNvPr>
          <p:cNvSpPr>
            <a:spLocks noGrp="1"/>
          </p:cNvSpPr>
          <p:nvPr>
            <p:ph type="dt" sz="quarter" idx="10"/>
          </p:nvPr>
        </p:nvSpPr>
        <p:spPr>
          <a:xfrm>
            <a:off x="6720840" y="6459378"/>
            <a:ext cx="2057400" cy="365125"/>
          </a:xfrm>
        </p:spPr>
        <p:txBody>
          <a:bodyPr>
            <a:normAutofit/>
          </a:bodyPr>
          <a:lstStyle/>
          <a:p>
            <a:pPr algn="r">
              <a:spcAft>
                <a:spcPts val="600"/>
              </a:spcAft>
              <a:defRPr/>
            </a:pPr>
            <a:fld id="{79777ADD-6FCE-1440-9EAA-7D93C98384BB}" type="datetime1">
              <a:rPr lang="en-GB" altLang="en-US" sz="1000">
                <a:solidFill>
                  <a:srgbClr val="FFFFFF"/>
                </a:solidFill>
              </a:rPr>
              <a:pPr algn="r">
                <a:spcAft>
                  <a:spcPts val="600"/>
                </a:spcAft>
                <a:defRPr/>
              </a:pPr>
              <a:t>16/10/2024</a:t>
            </a:fld>
            <a:endParaRPr lang="en-GB" altLang="en-US" sz="1000">
              <a:solidFill>
                <a:srgbClr val="FFFFFF"/>
              </a:solidFill>
            </a:endParaRPr>
          </a:p>
        </p:txBody>
      </p:sp>
      <p:sp>
        <p:nvSpPr>
          <p:cNvPr id="5" name="Slide Number Placeholder 4">
            <a:extLst>
              <a:ext uri="{FF2B5EF4-FFF2-40B4-BE49-F238E27FC236}">
                <a16:creationId xmlns:a16="http://schemas.microsoft.com/office/drawing/2014/main" id="{288E59C2-3C27-8E4A-A623-B806D8D6A9BE}"/>
              </a:ext>
            </a:extLst>
          </p:cNvPr>
          <p:cNvSpPr>
            <a:spLocks noGrp="1"/>
          </p:cNvSpPr>
          <p:nvPr>
            <p:ph type="sldNum" sz="quarter" idx="12"/>
          </p:nvPr>
        </p:nvSpPr>
        <p:spPr>
          <a:xfrm>
            <a:off x="8778240" y="6459378"/>
            <a:ext cx="336042"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C50B9EF6-F26F-40A6-B13B-1BAD62A6F231}" type="slidenum">
              <a:rPr lang="en-GB" altLang="en-US" sz="1000">
                <a:solidFill>
                  <a:srgbClr val="FFFFFF"/>
                </a:solidFill>
              </a:rPr>
              <a:pPr>
                <a:spcAft>
                  <a:spcPts val="600"/>
                </a:spcAft>
              </a:pPr>
              <a:t>9</a:t>
            </a:fld>
            <a:endParaRPr lang="en-GB" altLang="en-US" sz="10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Beam</Template>
  <TotalTime>35646</TotalTime>
  <Words>2628</Words>
  <Application>Microsoft Macintosh PowerPoint</Application>
  <PresentationFormat>On-screen Show (4:3)</PresentationFormat>
  <Paragraphs>347</Paragraphs>
  <Slides>47</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Frutiger LT Com 45 Light</vt:lpstr>
      <vt:lpstr>Wingdings</vt:lpstr>
      <vt:lpstr>Beam</vt:lpstr>
      <vt:lpstr>FIFA REGULATIONS FOR THE STATUS AND TRANSFER OF PLAYERS (RSTP) :  TERMINATION OF CONTRACT WITHOUT JUST CAUSE </vt:lpstr>
      <vt:lpstr>FIFA RSTP 2001</vt:lpstr>
      <vt:lpstr>FIFA RSTP JUNE 2024</vt:lpstr>
      <vt:lpstr> CONTRACTUAL STABILITY “PACTA SUNT SERVANDA”  </vt:lpstr>
      <vt:lpstr>Respect of the Contract (Art. 13)</vt:lpstr>
      <vt:lpstr>Termination for Just Cause</vt:lpstr>
      <vt:lpstr>JUST CAUSE</vt:lpstr>
      <vt:lpstr>Just causes invoked</vt:lpstr>
      <vt:lpstr>Just causes invoked</vt:lpstr>
      <vt:lpstr>Abusive conduct </vt:lpstr>
      <vt:lpstr>Outstanding salaries (Art. 14 bis)</vt:lpstr>
      <vt:lpstr>Sporting Just Cause (Art.15)</vt:lpstr>
      <vt:lpstr> No termination during the contract (Art.16)</vt:lpstr>
      <vt:lpstr> Art. 17 RSTP Consequences for Termination without just cause </vt:lpstr>
      <vt:lpstr>Calculating compensation: “UNLESS PROVIDED IN THE CONTRACT…”</vt:lpstr>
      <vt:lpstr>Art. 17 (1) If compensation is not provided in the contract</vt:lpstr>
      <vt:lpstr>Art. 17(2) Joint Liability</vt:lpstr>
      <vt:lpstr> COMPENSATION TO THE PLAYER </vt:lpstr>
      <vt:lpstr>Example Residual value / mitigation  </vt:lpstr>
      <vt:lpstr> DRC COMPENSATION TO THE CLUB </vt:lpstr>
      <vt:lpstr>CAS: calculation of compensation</vt:lpstr>
      <vt:lpstr>“PROTECTED PERIOD”  </vt:lpstr>
      <vt:lpstr>Art. 17(4) Sporting Sanctions</vt:lpstr>
      <vt:lpstr>THE DIARRA CASE</vt:lpstr>
      <vt:lpstr>The DIARRA Case</vt:lpstr>
      <vt:lpstr>THE FIFA TRANSFER RULES AT STAKE </vt:lpstr>
      <vt:lpstr>Preliminary Questions to the Court of Justice</vt:lpstr>
      <vt:lpstr>Are FIFA rules an obstacle to Freedom of Movement?</vt:lpstr>
      <vt:lpstr>Are they justified? FIFA claimed Legitimate Objectives</vt:lpstr>
      <vt:lpstr>ARE THEY PROPORTIONATE?NO !!!</vt:lpstr>
      <vt:lpstr>Art. 17 (1) RSTP</vt:lpstr>
      <vt:lpstr>Art. 17 (1) RSTP</vt:lpstr>
      <vt:lpstr>Art. 17 (2) Joint Liability: disproportionate!</vt:lpstr>
      <vt:lpstr>Art. 17 (4) Sporting Sanctions</vt:lpstr>
      <vt:lpstr>ITC  Article 8.2.7 of Annex 3 RSTP</vt:lpstr>
      <vt:lpstr>Conclusions on the basis of Art. 45 TFEU</vt:lpstr>
      <vt:lpstr>Art. 101 TFEU: Freedom of competition</vt:lpstr>
      <vt:lpstr>Applied to Football</vt:lpstr>
      <vt:lpstr>Legal Context: Criteria in the Art. 17 (1)</vt:lpstr>
      <vt:lpstr>Legal Context: ITC and Joint Liability</vt:lpstr>
      <vt:lpstr>What are Sports Associations allowed to do?</vt:lpstr>
      <vt:lpstr>What is prohibited to Football Clubs to do ?</vt:lpstr>
      <vt:lpstr>THUS FIFA RULES</vt:lpstr>
      <vt:lpstr>What is next?</vt:lpstr>
      <vt:lpstr>What is next?</vt:lpstr>
      <vt:lpstr>What are the possible consequences in the short term?</vt:lpstr>
      <vt:lpstr>What are the possible consequences in the medium and long term?</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FIFA REGULATIONS FOR THE STATUS AND TRANSFER OF PLAYERS</dc:title>
  <dc:creator>renniva</dc:creator>
  <cp:lastModifiedBy>michele colucci</cp:lastModifiedBy>
  <cp:revision>155</cp:revision>
  <dcterms:created xsi:type="dcterms:W3CDTF">2006-04-20T13:07:10Z</dcterms:created>
  <dcterms:modified xsi:type="dcterms:W3CDTF">2024-10-16T16:28:22Z</dcterms:modified>
</cp:coreProperties>
</file>